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4" r:id="rId2"/>
    <p:sldId id="271" r:id="rId3"/>
    <p:sldId id="272" r:id="rId4"/>
    <p:sldId id="423" r:id="rId5"/>
    <p:sldId id="286" r:id="rId6"/>
    <p:sldId id="399" r:id="rId7"/>
    <p:sldId id="401" r:id="rId8"/>
    <p:sldId id="400" r:id="rId9"/>
    <p:sldId id="366" r:id="rId10"/>
    <p:sldId id="370" r:id="rId11"/>
    <p:sldId id="403" r:id="rId12"/>
    <p:sldId id="404" r:id="rId13"/>
    <p:sldId id="406" r:id="rId14"/>
    <p:sldId id="408" r:id="rId15"/>
    <p:sldId id="405" r:id="rId16"/>
    <p:sldId id="287" r:id="rId17"/>
    <p:sldId id="371" r:id="rId18"/>
    <p:sldId id="410" r:id="rId19"/>
    <p:sldId id="411" r:id="rId20"/>
    <p:sldId id="413" r:id="rId21"/>
    <p:sldId id="414" r:id="rId22"/>
    <p:sldId id="412" r:id="rId23"/>
    <p:sldId id="289" r:id="rId24"/>
    <p:sldId id="372" r:id="rId25"/>
    <p:sldId id="416" r:id="rId26"/>
    <p:sldId id="417" r:id="rId27"/>
    <p:sldId id="419" r:id="rId28"/>
    <p:sldId id="420" r:id="rId29"/>
    <p:sldId id="421" r:id="rId30"/>
    <p:sldId id="418" r:id="rId31"/>
    <p:sldId id="290" r:id="rId32"/>
    <p:sldId id="373" r:id="rId33"/>
    <p:sldId id="350" r:id="rId34"/>
    <p:sldId id="353" r:id="rId35"/>
    <p:sldId id="356" r:id="rId36"/>
    <p:sldId id="359" r:id="rId37"/>
    <p:sldId id="273" r:id="rId38"/>
    <p:sldId id="274" r:id="rId39"/>
    <p:sldId id="294" r:id="rId40"/>
    <p:sldId id="397" r:id="rId41"/>
    <p:sldId id="396" r:id="rId42"/>
    <p:sldId id="395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99"/>
    <a:srgbClr val="CC3300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64" d="100"/>
          <a:sy n="64" d="100"/>
        </p:scale>
        <p:origin x="-135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A347D8-542D-45F2-9DE5-7ABD5DF20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88916-44AB-414F-A261-39C1E5C41D0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D4733-33A6-43EB-8D1C-B04DDFC45B0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420EA-7CB1-4D4D-8A83-623E52BCA57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C8FD6-9599-4FB5-A17C-E78359F8D18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69D2-652B-4D3A-85AA-EADAE297426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9F44-7B01-4945-AD12-809F7EA6DD6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D9EE4-D8F3-4DE4-B0B3-0F956757F82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71C23-76BB-40A3-B460-97040F7E4F2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6A586-E59A-47CC-A7AD-7528EAAEBB5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BCB8-C488-43F2-884D-6E20967619C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F6D3-2076-4FF1-8D80-A6D158076C6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4EDD1-5706-4A5A-90EC-1891EF053F6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27E22-B13E-4E8B-9E29-1BBCF1A2A47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16F3E-3FD7-48BC-9FC1-B9270CEBEF5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5ED79-98C4-4C35-ACA7-6A32044D4A3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02F7B-CEF3-4684-B39A-8660DF3D9A1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2E8CB-5BDB-4D44-882F-EF6DFAF410B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BD433-A977-46D3-B0DC-548923624FE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76224-58FB-4CFF-B4D1-5517E95AF29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EF6B4-2E77-4B31-AD10-8222E1B43D3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2EE99-6465-4DFE-8570-CF50583E289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0A92B-2500-47FB-A78E-7BDB716DF18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54F9F-99A7-4D34-A227-B0D5037A483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0D152-4296-434E-B5A7-EAF4E21121F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26948-BED6-44CA-A38D-F635D978474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9B194-B8F5-4F7A-B918-550752303B6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63A98-879A-4A37-9563-18EB149885C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755A0-EDAC-4251-95AE-B82069EE3C5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AA1C2-3429-42C6-B160-0D1D6CBFD2C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6625-B211-4DE6-966D-D34A7ED70E3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916E3-410A-4A0F-93A2-1204A976A38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921DE-5395-4081-A446-C31F8C20E01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E4061-F7E9-4B6B-A8F6-B46F37481A5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D4733-33A6-43EB-8D1C-B04DDFC45B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A51C3-23FA-4ACA-84A5-9664C5D69A7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1E576-660D-47DC-AD97-E03838EDDB21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D79A6-AA57-40A6-AC2D-E929C14B03E5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79087-5667-4819-8276-81DD8027C50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68C2E-6AAA-4792-A539-C301FA48118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FFD57-6728-44A6-A689-1CF2928A7BE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66456-EF92-43C2-994C-C8B6DB1A114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5A27C-E9D2-427A-8953-F5670B2BB95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BCEE-6131-4D2E-91CC-4663147B3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30943-6116-40D9-A82B-56C8C207E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961C-1B90-4916-91C1-11ADC5A1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2EAC-093B-4A3E-AAFF-731D3D90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D871-DACD-4394-BDB3-5FBF7722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AE2E-C91F-4E4B-889C-1707685E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AD65-A0AC-4A04-965B-076D322F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4040-2426-4310-9BA8-E0080086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A445-2BAA-4387-B8C3-E4CAC3D3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C88C-F306-4A05-9BA9-D18E40FB8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D65-9998-4484-903D-9D59E0CD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D9E4B-73FA-4869-83C9-AAA1B1A4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04800" y="6278563"/>
            <a:ext cx="6629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eaLnBrk="0" hangingPunct="0">
              <a:defRPr/>
            </a:pPr>
            <a:r>
              <a:rPr lang="en-US" sz="800">
                <a:latin typeface="Times New Roman" pitchFamily="18" charset="0"/>
              </a:rPr>
              <a:t>Copyright © 2009. Performance Consulting, LLC and OKA.  All Rights Reserved. Rita M. Murray &amp; Hile Rutledge, </a:t>
            </a:r>
            <a:r>
              <a:rPr lang="en-US" sz="800" i="1">
                <a:latin typeface="Times New Roman" pitchFamily="18" charset="0"/>
              </a:rPr>
              <a:t>Generations: Bridging the Gap with Type</a:t>
            </a:r>
            <a:r>
              <a:rPr lang="en-US" sz="800">
                <a:latin typeface="Times New Roman" pitchFamily="18" charset="0"/>
              </a:rPr>
              <a:t>. Permission is hereby granted to reproduce this slide for workshop use. Duplication for any other use, including resale, is a violation of copyright law. Myers-Briggs Type Indicator and MBTI are registered trademarks of the Myers-Briggs Type Indicator Trust in the United States and other countries.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l="2328" t="6522"/>
          <a:stretch>
            <a:fillRect/>
          </a:stretch>
        </p:blipFill>
        <p:spPr bwMode="auto">
          <a:xfrm>
            <a:off x="6931025" y="6248400"/>
            <a:ext cx="1851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9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35.jpe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6.jpe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6"/>
          <p:cNvGrpSpPr>
            <a:grpSpLocks/>
          </p:cNvGrpSpPr>
          <p:nvPr/>
        </p:nvGrpSpPr>
        <p:grpSpPr bwMode="auto">
          <a:xfrm>
            <a:off x="0" y="1089025"/>
            <a:ext cx="8051800" cy="4778375"/>
            <a:chOff x="0" y="686"/>
            <a:chExt cx="5072" cy="3010"/>
          </a:xfrm>
        </p:grpSpPr>
        <p:pic>
          <p:nvPicPr>
            <p:cNvPr id="1638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9"/>
            <a:stretch>
              <a:fillRect/>
            </a:stretch>
          </p:blipFill>
          <p:spPr bwMode="auto">
            <a:xfrm>
              <a:off x="0" y="686"/>
              <a:ext cx="5072" cy="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2462"/>
              <a:ext cx="3664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3" cstate="print"/>
          <a:srcRect l="17445" t="51028" r="16512" b="34576"/>
          <a:stretch>
            <a:fillRect/>
          </a:stretch>
        </p:blipFill>
        <p:spPr bwMode="auto">
          <a:xfrm>
            <a:off x="152400" y="0"/>
            <a:ext cx="8686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5638800" y="762000"/>
            <a:ext cx="3276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Action questions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" y="1600200"/>
            <a:ext cx="84232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75" y="1119188"/>
            <a:ext cx="8505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Slid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276600"/>
            <a:ext cx="2500313" cy="290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5638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Yuppies, Boomers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End of rural, agrarian lifestyle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baby born every 10 seconds for 20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Child rearing - hobby and a pleasure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Confident, expectant 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Redefining period between mid-life and old age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4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Marshall Plan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Korean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 Scare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McCarthy Hearings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Sputnik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Cold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Kennedys &amp; Camelot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Civil Rights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Vietnam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Kent State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Protests and marches</a:t>
            </a:r>
          </a:p>
          <a:p>
            <a:pPr>
              <a:lnSpc>
                <a:spcPct val="90000"/>
              </a:lnSpc>
            </a:pPr>
            <a:r>
              <a:rPr lang="en-US" smtClean="0"/>
              <a:t>JFK, RFK &amp; King  assassinations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Feminist movement</a:t>
            </a:r>
          </a:p>
          <a:p>
            <a:pPr>
              <a:lnSpc>
                <a:spcPct val="90000"/>
              </a:lnSpc>
            </a:pPr>
            <a:r>
              <a:rPr lang="en-US" smtClean="0"/>
              <a:t>Woodstock</a:t>
            </a:r>
          </a:p>
          <a:p>
            <a:pPr>
              <a:lnSpc>
                <a:spcPct val="90000"/>
              </a:lnSpc>
            </a:pPr>
            <a:r>
              <a:rPr lang="en-US" smtClean="0"/>
              <a:t>Moon landing </a:t>
            </a:r>
          </a:p>
        </p:txBody>
      </p:sp>
      <p:sp>
        <p:nvSpPr>
          <p:cNvPr id="43012" name="Text Box 14"/>
          <p:cNvSpPr txBox="1">
            <a:spLocks noChangeArrowheads="1"/>
          </p:cNvSpPr>
          <p:nvPr/>
        </p:nvSpPr>
        <p:spPr bwMode="auto">
          <a:xfrm>
            <a:off x="4114800" y="762000"/>
            <a:ext cx="4800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Character Shaping Events</a:t>
            </a:r>
          </a:p>
        </p:txBody>
      </p:sp>
      <p:pic>
        <p:nvPicPr>
          <p:cNvPr id="43013" name="Picture 10" descr="sfdra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2286000" cy="147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4" name="Picture 12" descr="weltraum_380"/>
          <p:cNvPicPr>
            <a:picLocks noChangeAspect="1" noChangeArrowheads="1"/>
          </p:cNvPicPr>
          <p:nvPr/>
        </p:nvPicPr>
        <p:blipFill>
          <a:blip r:embed="rId6" cstate="print"/>
          <a:srcRect b="10001"/>
          <a:stretch>
            <a:fillRect/>
          </a:stretch>
        </p:blipFill>
        <p:spPr bwMode="auto">
          <a:xfrm>
            <a:off x="6610350" y="4572000"/>
            <a:ext cx="207645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Listened to radio more than any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Music and dancing became generational touchstones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Record players more common as 45 (rpm) became popular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Single songs were inexpensive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45060" name="Picture 7" descr="45rpmRecordPlay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550" y="3429000"/>
            <a:ext cx="2584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a_funny_music_note_0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Rock-n-Roll born</a:t>
            </a:r>
          </a:p>
          <a:p>
            <a:pPr lvl="1" eaLnBrk="1" hangingPunct="1"/>
            <a:r>
              <a:rPr lang="en-US" sz="2800" smtClean="0"/>
              <a:t>Blending Rhythm &amp; Blues, Country-Western, Gospel</a:t>
            </a:r>
          </a:p>
          <a:p>
            <a:pPr lvl="1" eaLnBrk="1" hangingPunct="1"/>
            <a:r>
              <a:rPr lang="en-US" sz="2800" smtClean="0"/>
              <a:t>Potent symbol of generational divide</a:t>
            </a:r>
          </a:p>
          <a:p>
            <a:pPr lvl="1" eaLnBrk="1" hangingPunct="1"/>
            <a:r>
              <a:rPr lang="en-US" sz="2800" smtClean="0"/>
              <a:t>Cultivated throughout 50s and 60s</a:t>
            </a:r>
          </a:p>
          <a:p>
            <a:pPr eaLnBrk="1" hangingPunct="1"/>
            <a:r>
              <a:rPr lang="en-US" sz="3200" smtClean="0"/>
              <a:t>LP albums developed into works of art in 60s and 70s</a:t>
            </a:r>
          </a:p>
          <a:p>
            <a:pPr lvl="1" eaLnBrk="1" hangingPunct="1"/>
            <a:r>
              <a:rPr lang="en-US" sz="2800" smtClean="0"/>
              <a:t>Explored love / life through power of music</a:t>
            </a:r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47108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9" descr="bill_gates_time_magazine_cover_april_19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675" y="1301750"/>
            <a:ext cx="35147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8674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4" cstate="print"/>
          <a:srcRect l="2803" t="26349" r="94421" b="8826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3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5638800" y="762000"/>
            <a:ext cx="3276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Action questions</a:t>
            </a: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4" cstate="print"/>
          <a:srcRect b="3088"/>
          <a:stretch>
            <a:fillRect/>
          </a:stretch>
        </p:blipFill>
        <p:spPr bwMode="auto">
          <a:xfrm>
            <a:off x="193675" y="1390650"/>
            <a:ext cx="87217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/>
        </p:nvPicPr>
        <p:blipFill>
          <a:blip r:embed="rId4" cstate="print"/>
          <a:srcRect l="11215" t="32520" r="9969" b="54112"/>
          <a:stretch>
            <a:fillRect/>
          </a:stretch>
        </p:blipFill>
        <p:spPr bwMode="auto">
          <a:xfrm>
            <a:off x="114300" y="304800"/>
            <a:ext cx="9029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29000"/>
            <a:ext cx="2498725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Latchkey kids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Anti-institution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Edgy skepticism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Segmented – fragmented family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“Family values” redefined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Strong entrepreneurial spirit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24/7 MTV</a:t>
            </a:r>
          </a:p>
        </p:txBody>
      </p:sp>
      <p:pic>
        <p:nvPicPr>
          <p:cNvPr id="573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3" y="1149350"/>
            <a:ext cx="90058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32520" r="9969" b="54112"/>
          <a:stretch>
            <a:fillRect/>
          </a:stretch>
        </p:blipFill>
        <p:spPr bwMode="auto">
          <a:xfrm>
            <a:off x="114300" y="304800"/>
            <a:ext cx="9029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572000" cy="5105400"/>
          </a:xfrm>
        </p:spPr>
        <p:txBody>
          <a:bodyPr/>
          <a:lstStyle/>
          <a:p>
            <a:pPr eaLnBrk="1" hangingPunct="1"/>
            <a:r>
              <a:rPr lang="en-US" sz="2800" smtClean="0"/>
              <a:t>Oil Embargo</a:t>
            </a:r>
          </a:p>
          <a:p>
            <a:pPr eaLnBrk="1" hangingPunct="1"/>
            <a:r>
              <a:rPr lang="en-US" sz="2800" smtClean="0"/>
              <a:t>Watergate</a:t>
            </a:r>
          </a:p>
          <a:p>
            <a:pPr eaLnBrk="1" hangingPunct="1"/>
            <a:r>
              <a:rPr lang="en-US" sz="2800" smtClean="0"/>
              <a:t>Nixon resignation</a:t>
            </a:r>
          </a:p>
          <a:p>
            <a:pPr eaLnBrk="1" hangingPunct="1"/>
            <a:r>
              <a:rPr lang="en-US" sz="2800" smtClean="0"/>
              <a:t>Three-Mile Island</a:t>
            </a:r>
          </a:p>
          <a:p>
            <a:pPr eaLnBrk="1" hangingPunct="1"/>
            <a:r>
              <a:rPr lang="en-US" sz="2800" smtClean="0"/>
              <a:t>John Lennon shot</a:t>
            </a:r>
          </a:p>
          <a:p>
            <a:pPr eaLnBrk="1" hangingPunct="1"/>
            <a:r>
              <a:rPr lang="en-US" sz="2800" smtClean="0"/>
              <a:t>Challenger explosion</a:t>
            </a:r>
          </a:p>
          <a:p>
            <a:pPr eaLnBrk="1" hangingPunct="1"/>
            <a:r>
              <a:rPr lang="en-US" sz="2800" smtClean="0"/>
              <a:t>Iranian hostage crisis</a:t>
            </a:r>
          </a:p>
          <a:p>
            <a:pPr eaLnBrk="1" hangingPunct="1"/>
            <a:r>
              <a:rPr lang="en-US" sz="2800" smtClean="0"/>
              <a:t>Reagan election and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assassination attempt</a:t>
            </a:r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4114800" y="762000"/>
            <a:ext cx="4800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Character Shaping Events</a:t>
            </a:r>
          </a:p>
        </p:txBody>
      </p:sp>
      <p:sp>
        <p:nvSpPr>
          <p:cNvPr id="59396" name="Rectangle 6"/>
          <p:cNvSpPr txBox="1">
            <a:spLocks noChangeArrowheads="1"/>
          </p:cNvSpPr>
          <p:nvPr/>
        </p:nvSpPr>
        <p:spPr bwMode="auto">
          <a:xfrm>
            <a:off x="4724400" y="14478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Worst recession and job market since Great Depression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Iran-Contra scandal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Fall of Berlin Wall</a:t>
            </a:r>
          </a:p>
        </p:txBody>
      </p:sp>
      <p:pic>
        <p:nvPicPr>
          <p:cNvPr id="59397" name="Picture 6" descr="challeng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62400"/>
            <a:ext cx="2971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1"/>
          <p:cNvGrpSpPr>
            <a:grpSpLocks/>
          </p:cNvGrpSpPr>
          <p:nvPr/>
        </p:nvGrpSpPr>
        <p:grpSpPr bwMode="auto">
          <a:xfrm>
            <a:off x="533400" y="457200"/>
            <a:ext cx="8077200" cy="5791200"/>
            <a:chOff x="336" y="288"/>
            <a:chExt cx="5088" cy="3648"/>
          </a:xfrm>
        </p:grpSpPr>
        <p:pic>
          <p:nvPicPr>
            <p:cNvPr id="225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816"/>
              <a:ext cx="3504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7445" t="49358" r="16512" b="37274"/>
            <a:stretch>
              <a:fillRect/>
            </a:stretch>
          </p:blipFill>
          <p:spPr bwMode="auto">
            <a:xfrm>
              <a:off x="336" y="288"/>
              <a:ext cx="508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32520" r="9969" b="54112"/>
          <a:stretch>
            <a:fillRect/>
          </a:stretch>
        </p:blipFill>
        <p:spPr bwMode="auto">
          <a:xfrm>
            <a:off x="342900" y="328613"/>
            <a:ext cx="85725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Tuned into radio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Brought music videos into vogue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rgbClr val="000099"/>
                </a:solidFill>
              </a:rPr>
              <a:t>“I want my MTV”</a:t>
            </a:r>
            <a:r>
              <a:rPr lang="en-US" smtClean="0"/>
              <a:t> - generational catch-phrase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Music more frequently on cassette tapes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Music is portable—car stereos, boom boxes, Walkman tape players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 Xers make music compilation tapes at home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Personalized musical statements</a:t>
            </a:r>
          </a:p>
        </p:txBody>
      </p:sp>
      <p:sp>
        <p:nvSpPr>
          <p:cNvPr id="61443" name="Text Box 10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61444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32520" r="9969" b="54112"/>
          <a:stretch>
            <a:fillRect/>
          </a:stretch>
        </p:blipFill>
        <p:spPr bwMode="auto">
          <a:xfrm>
            <a:off x="342900" y="328613"/>
            <a:ext cx="85725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Rock-n-Roll fragments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Pop, R&amp;B, Rap, Country, Heavy Metal and Grunge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name only a few 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Music becomes digital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Music moves from albums and cassettes to compact discs (CDs)</a:t>
            </a:r>
          </a:p>
        </p:txBody>
      </p:sp>
      <p:sp>
        <p:nvSpPr>
          <p:cNvPr id="63491" name="Text Box 10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63492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4" cstate="print"/>
          <a:srcRect l="11215" t="32520" r="9969" b="54112"/>
          <a:stretch>
            <a:fillRect/>
          </a:stretch>
        </p:blipFill>
        <p:spPr bwMode="auto">
          <a:xfrm>
            <a:off x="114300" y="304800"/>
            <a:ext cx="9029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7" descr="time-person-of-the-year-2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1319213"/>
            <a:ext cx="3476625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/>
          <p:cNvPicPr>
            <a:picLocks noChangeAspect="1" noChangeArrowheads="1"/>
          </p:cNvPicPr>
          <p:nvPr/>
        </p:nvPicPr>
        <p:blipFill>
          <a:blip r:embed="rId3" cstate="print"/>
          <a:srcRect l="51401" t="26349" r="9969" b="8826"/>
          <a:stretch>
            <a:fillRect/>
          </a:stretch>
        </p:blipFill>
        <p:spPr bwMode="auto">
          <a:xfrm>
            <a:off x="1905000" y="231775"/>
            <a:ext cx="561657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6"/>
          <p:cNvPicPr>
            <a:picLocks noChangeAspect="1" noChangeArrowheads="1"/>
          </p:cNvPicPr>
          <p:nvPr/>
        </p:nvPicPr>
        <p:blipFill>
          <a:blip r:embed="rId3" cstate="print"/>
          <a:srcRect l="2803" t="26349" r="94421" b="8826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 noChangeArrowheads="1"/>
          </p:cNvPicPr>
          <p:nvPr/>
        </p:nvPicPr>
        <p:blipFill>
          <a:blip r:embed="rId3" cstate="print"/>
          <a:srcRect l="11215" t="32520" r="9969" b="54112"/>
          <a:stretch>
            <a:fillRect/>
          </a:stretch>
        </p:blipFill>
        <p:spPr bwMode="auto">
          <a:xfrm>
            <a:off x="266700" y="320675"/>
            <a:ext cx="872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5638800" y="762000"/>
            <a:ext cx="3276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Action questions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4" cstate="print"/>
          <a:srcRect b="19987"/>
          <a:stretch>
            <a:fillRect/>
          </a:stretch>
        </p:blipFill>
        <p:spPr bwMode="auto">
          <a:xfrm>
            <a:off x="304800" y="1520825"/>
            <a:ext cx="860425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76200" y="228600"/>
            <a:ext cx="899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146175"/>
            <a:ext cx="89693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475038"/>
            <a:ext cx="8229600" cy="2773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Internet generation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Most protected children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1 in 3 not Caucasian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 in 4 live in single parent home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4 in 5 have working mothers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1/3 teens work 20+ hours a 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WORK is a four-letter word</a:t>
            </a:r>
          </a:p>
        </p:txBody>
      </p:sp>
      <p:pic>
        <p:nvPicPr>
          <p:cNvPr id="73732" name="Picture 5" descr="Millenni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8963" y="3352800"/>
            <a:ext cx="182403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76200" y="228600"/>
            <a:ext cx="899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Internet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Globalization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Columbine killings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Desert Storm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Oklahoma City Bombing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Clinton impeached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September 11, 2001</a:t>
            </a: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4114800" y="762000"/>
            <a:ext cx="4800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Character Shaping Events</a:t>
            </a:r>
          </a:p>
        </p:txBody>
      </p:sp>
      <p:sp>
        <p:nvSpPr>
          <p:cNvPr id="75780" name="Rectangle 6"/>
          <p:cNvSpPr txBox="1">
            <a:spLocks noChangeArrowheads="1"/>
          </p:cNvSpPr>
          <p:nvPr/>
        </p:nvSpPr>
        <p:spPr bwMode="auto">
          <a:xfrm>
            <a:off x="4419600" y="13716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/>
              <a:t>Booming economy &amp; job market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/>
              <a:t>US invades Afghanistan &amp; Iraq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/>
              <a:t>2008 World Recession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/>
              <a:t>Barack Obama elected</a:t>
            </a:r>
          </a:p>
        </p:txBody>
      </p:sp>
      <p:pic>
        <p:nvPicPr>
          <p:cNvPr id="75781" name="Picture 6" descr="twin towers.jpg"/>
          <p:cNvPicPr>
            <a:picLocks noChangeAspect="1"/>
          </p:cNvPicPr>
          <p:nvPr/>
        </p:nvPicPr>
        <p:blipFill>
          <a:blip r:embed="rId5" cstate="print"/>
          <a:srcRect b="7217"/>
          <a:stretch>
            <a:fillRect/>
          </a:stretch>
        </p:blipFill>
        <p:spPr bwMode="auto">
          <a:xfrm>
            <a:off x="6324600" y="4402138"/>
            <a:ext cx="2428875" cy="169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304800" y="255588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pPr eaLnBrk="1" hangingPunct="1"/>
            <a:r>
              <a:rPr lang="en-US" smtClean="0"/>
              <a:t>Music is presented, stored, sold digitally</a:t>
            </a:r>
          </a:p>
          <a:p>
            <a:pPr lvl="1" eaLnBrk="1" hangingPunct="1"/>
            <a:r>
              <a:rPr lang="en-US" smtClean="0"/>
              <a:t>Allows more ways to listen to, explore, and exchange</a:t>
            </a:r>
          </a:p>
          <a:p>
            <a:pPr lvl="1" eaLnBrk="1" hangingPunct="1"/>
            <a:r>
              <a:rPr lang="en-US" smtClean="0"/>
              <a:t>More ways than any previous generation </a:t>
            </a:r>
          </a:p>
          <a:p>
            <a:pPr eaLnBrk="1" hangingPunct="1"/>
            <a:r>
              <a:rPr lang="en-US" smtClean="0"/>
              <a:t>Force behind Napster and file-sharing platforms</a:t>
            </a:r>
          </a:p>
          <a:p>
            <a:pPr eaLnBrk="1" hangingPunct="1"/>
            <a:r>
              <a:rPr lang="en-US" smtClean="0"/>
              <a:t>Belief: </a:t>
            </a:r>
            <a:r>
              <a:rPr lang="en-US" i="1" smtClean="0">
                <a:solidFill>
                  <a:schemeClr val="accent2"/>
                </a:solidFill>
              </a:rPr>
              <a:t>“Electronic files—including songs—should be free for the swapping”</a:t>
            </a:r>
          </a:p>
          <a:p>
            <a:pPr eaLnBrk="1" hangingPunct="1"/>
            <a:r>
              <a:rPr lang="en-US" smtClean="0"/>
              <a:t>This attitude is driving entertainment industry to reinvent business models</a:t>
            </a:r>
          </a:p>
          <a:p>
            <a:pPr eaLnBrk="1" hangingPunct="1"/>
            <a:endParaRPr lang="en-US" smtClean="0"/>
          </a:p>
        </p:txBody>
      </p:sp>
      <p:sp>
        <p:nvSpPr>
          <p:cNvPr id="77827" name="Text Box 10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77828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304800" y="255588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Use iPods or other players (MP3) - standard gear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Create and upload their own music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Explore web for new bands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Follow favorite groups on social networking sites and fan blogs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Download new songs and video -                     often for free</a:t>
            </a:r>
          </a:p>
        </p:txBody>
      </p:sp>
      <p:sp>
        <p:nvSpPr>
          <p:cNvPr id="79875" name="Text Box 10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79876" name="Picture 6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7391400" y="4419600"/>
            <a:ext cx="1752600" cy="1676400"/>
            <a:chOff x="4656" y="2784"/>
            <a:chExt cx="1104" cy="1056"/>
          </a:xfrm>
        </p:grpSpPr>
        <p:pic>
          <p:nvPicPr>
            <p:cNvPr id="79878" name="Picture 5" descr="Millennial 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4" y="2832"/>
              <a:ext cx="1056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4656" y="2784"/>
              <a:ext cx="96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704" y="2784"/>
              <a:ext cx="546" cy="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304800" y="255588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Since mid 90s, music is dynamic mix of new and borrowed tunes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Mash-up of styles: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Hip-Hip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Rock-n-Roll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Country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Rhythm &amp; Blues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World Music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tuned-in generation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Broader, diverse palette—musically and culturally</a:t>
            </a:r>
          </a:p>
        </p:txBody>
      </p:sp>
      <p:sp>
        <p:nvSpPr>
          <p:cNvPr id="81923" name="Text Box 10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81924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8"/>
          <p:cNvGrpSpPr>
            <a:grpSpLocks/>
          </p:cNvGrpSpPr>
          <p:nvPr/>
        </p:nvGrpSpPr>
        <p:grpSpPr bwMode="auto">
          <a:xfrm>
            <a:off x="117475" y="457200"/>
            <a:ext cx="8915400" cy="4092575"/>
            <a:chOff x="74" y="288"/>
            <a:chExt cx="5616" cy="2578"/>
          </a:xfrm>
        </p:grpSpPr>
        <p:pic>
          <p:nvPicPr>
            <p:cNvPr id="2457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" y="864"/>
              <a:ext cx="5616" cy="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7445" t="49358" r="16512" b="37274"/>
            <a:stretch>
              <a:fillRect/>
            </a:stretch>
          </p:blipFill>
          <p:spPr bwMode="auto">
            <a:xfrm>
              <a:off x="336" y="288"/>
              <a:ext cx="508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4" cstate="print"/>
          <a:srcRect l="11189" t="33548" r="10306" b="51028"/>
          <a:stretch>
            <a:fillRect/>
          </a:stretch>
        </p:blipFill>
        <p:spPr bwMode="auto">
          <a:xfrm>
            <a:off x="76200" y="228600"/>
            <a:ext cx="899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3" descr="Naps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447800"/>
            <a:ext cx="35052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295275"/>
            <a:ext cx="50387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6"/>
          <p:cNvPicPr>
            <a:picLocks noChangeAspect="1" noChangeArrowheads="1"/>
          </p:cNvPicPr>
          <p:nvPr/>
        </p:nvPicPr>
        <p:blipFill>
          <a:blip r:embed="rId4" cstate="print"/>
          <a:srcRect l="2803" t="26349" r="94421" b="8826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3" cstate="print"/>
          <a:srcRect l="11189" t="33548" r="10306" b="51028"/>
          <a:stretch>
            <a:fillRect/>
          </a:stretch>
        </p:blipFill>
        <p:spPr bwMode="auto">
          <a:xfrm>
            <a:off x="304800" y="255588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5638800" y="762000"/>
            <a:ext cx="3276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Action questions</a:t>
            </a:r>
          </a:p>
        </p:txBody>
      </p:sp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 cstate="print"/>
          <a:srcRect b="2580"/>
          <a:stretch>
            <a:fillRect/>
          </a:stretch>
        </p:blipFill>
        <p:spPr bwMode="auto">
          <a:xfrm>
            <a:off x="225425" y="1447800"/>
            <a:ext cx="868997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 l="17445" t="51028" r="16512" b="34576"/>
          <a:stretch>
            <a:fillRect/>
          </a:stretch>
        </p:blipFill>
        <p:spPr bwMode="auto">
          <a:xfrm>
            <a:off x="152400" y="0"/>
            <a:ext cx="8686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Show respect for their length of service and experience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Use more formal language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Watch your language – no cursing allowed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Take time when discussing technology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Do your homework; prepare to be tested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Respect their attention to formality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Say “thank you” and “please” 	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Don’t rush or pressure them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Serve and honor them</a:t>
            </a: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95600"/>
            <a:ext cx="2143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5029200" y="762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Communication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 cstate="print"/>
          <a:srcRect l="11215" t="54756" r="10280" b="32904"/>
          <a:stretch>
            <a:fillRect/>
          </a:stretch>
        </p:blipFill>
        <p:spPr bwMode="auto">
          <a:xfrm>
            <a:off x="152400" y="304800"/>
            <a:ext cx="883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21431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172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Honor their experience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Ask for their advice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Value the “people side” of business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Speak in an open, personal style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Offer to partner and get the job done; don’t wait to be asked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Support them; make them look good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Don’t call them “older.” Use descriptors like “mature”, “experienced” or “prime”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Put a priority on a business atmosphere and the relationships formed there</a:t>
            </a:r>
          </a:p>
        </p:txBody>
      </p:sp>
      <p:sp>
        <p:nvSpPr>
          <p:cNvPr id="53252" name="Text Box 11"/>
          <p:cNvSpPr txBox="1">
            <a:spLocks noChangeArrowheads="1"/>
          </p:cNvSpPr>
          <p:nvPr/>
        </p:nvSpPr>
        <p:spPr bwMode="auto">
          <a:xfrm>
            <a:off x="5029200" y="762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Communication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 cstate="print"/>
          <a:srcRect l="11215" t="32520" r="9969" b="54112"/>
          <a:stretch>
            <a:fillRect/>
          </a:stretch>
        </p:blipFill>
        <p:spPr bwMode="auto">
          <a:xfrm>
            <a:off x="266700" y="320675"/>
            <a:ext cx="872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475" y="2743200"/>
            <a:ext cx="21431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400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Talk with them, not to them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Listen to them. You might learn something!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Use hands-off supervision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When delegating, describe outcomes, but leave results to them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Don’t waste their time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Provide immediate answers and feedback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Value their need to keep learning in order for them to be marketable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Give them challenges, not “busy work”</a:t>
            </a:r>
          </a:p>
        </p:txBody>
      </p:sp>
      <p:sp>
        <p:nvSpPr>
          <p:cNvPr id="69636" name="Text Box 11"/>
          <p:cNvSpPr txBox="1">
            <a:spLocks noChangeArrowheads="1"/>
          </p:cNvSpPr>
          <p:nvPr/>
        </p:nvSpPr>
        <p:spPr bwMode="auto">
          <a:xfrm>
            <a:off x="5029200" y="762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Communication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3" cstate="print"/>
          <a:srcRect l="11189" t="33548" r="10306" b="51028"/>
          <a:stretch>
            <a:fillRect/>
          </a:stretch>
        </p:blipFill>
        <p:spPr bwMode="auto">
          <a:xfrm>
            <a:off x="304800" y="255588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21431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6705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Answer their constant “why” questions or ignore them to your own peril	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Give them your web address and be prepared for a website critique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Emphasize positives of doing right rather than negatives of doing wrong	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Be positive, simple, rational, factual and friendly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Respond quickly - “instant gratification”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Mentor them and be realistic	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Be prepared to offer flexible scheduling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88068" name="Text Box 11"/>
          <p:cNvSpPr txBox="1">
            <a:spLocks noChangeArrowheads="1"/>
          </p:cNvSpPr>
          <p:nvPr/>
        </p:nvSpPr>
        <p:spPr bwMode="auto">
          <a:xfrm>
            <a:off x="5029200" y="762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Communication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Group 7"/>
          <p:cNvGrpSpPr>
            <a:grpSpLocks/>
          </p:cNvGrpSpPr>
          <p:nvPr/>
        </p:nvGrpSpPr>
        <p:grpSpPr bwMode="auto">
          <a:xfrm>
            <a:off x="152400" y="533400"/>
            <a:ext cx="8991600" cy="3832225"/>
            <a:chOff x="96" y="336"/>
            <a:chExt cx="5664" cy="2414"/>
          </a:xfrm>
        </p:grpSpPr>
        <p:pic>
          <p:nvPicPr>
            <p:cNvPr id="9216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248"/>
              <a:ext cx="5568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336"/>
              <a:ext cx="547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09" name="Group 6"/>
          <p:cNvGrpSpPr>
            <a:grpSpLocks/>
          </p:cNvGrpSpPr>
          <p:nvPr/>
        </p:nvGrpSpPr>
        <p:grpSpPr bwMode="auto">
          <a:xfrm>
            <a:off x="303213" y="377825"/>
            <a:ext cx="8569325" cy="5641975"/>
            <a:chOff x="191" y="238"/>
            <a:chExt cx="5398" cy="3554"/>
          </a:xfrm>
        </p:grpSpPr>
        <p:pic>
          <p:nvPicPr>
            <p:cNvPr id="942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0294" t="19366" r="9671" b="6406"/>
            <a:stretch>
              <a:fillRect/>
            </a:stretch>
          </p:blipFill>
          <p:spPr bwMode="auto">
            <a:xfrm>
              <a:off x="191" y="758"/>
              <a:ext cx="5398" cy="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" y="238"/>
              <a:ext cx="508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3"/>
          <p:cNvSpPr txBox="1">
            <a:spLocks noChangeArrowheads="1"/>
          </p:cNvSpPr>
          <p:nvPr/>
        </p:nvSpPr>
        <p:spPr bwMode="auto">
          <a:xfrm>
            <a:off x="4953000" y="1600200"/>
            <a:ext cx="3810000" cy="387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</a:rPr>
              <a:t>Participant Workbook</a:t>
            </a:r>
            <a:r>
              <a:rPr lang="en-US" sz="2400"/>
              <a:t> </a:t>
            </a:r>
            <a:r>
              <a:rPr lang="en-US" sz="2400">
                <a:solidFill>
                  <a:srgbClr val="CC3300"/>
                </a:solidFill>
              </a:rPr>
              <a:t>&amp;</a:t>
            </a:r>
            <a:r>
              <a:rPr lang="en-US" sz="2400"/>
              <a:t> </a:t>
            </a:r>
            <a:r>
              <a:rPr lang="en-US" sz="2400">
                <a:solidFill>
                  <a:srgbClr val="CC3300"/>
                </a:solidFill>
              </a:rPr>
              <a:t>PowerPoint slides</a:t>
            </a:r>
            <a:endParaRPr lang="en-US" sz="2400"/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Rich descriptions</a:t>
            </a:r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Communication tips</a:t>
            </a:r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Technology differences</a:t>
            </a:r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Individual and team exercises</a:t>
            </a:r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Case studies</a:t>
            </a:r>
          </a:p>
          <a:p>
            <a:pPr marL="800100"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/>
              <a:t>Resources</a:t>
            </a:r>
          </a:p>
        </p:txBody>
      </p:sp>
      <p:sp>
        <p:nvSpPr>
          <p:cNvPr id="163842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4864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Training Program</a:t>
            </a:r>
          </a:p>
        </p:txBody>
      </p:sp>
      <p:grpSp>
        <p:nvGrpSpPr>
          <p:cNvPr id="163843" name="Group 19"/>
          <p:cNvGrpSpPr>
            <a:grpSpLocks/>
          </p:cNvGrpSpPr>
          <p:nvPr/>
        </p:nvGrpSpPr>
        <p:grpSpPr bwMode="auto">
          <a:xfrm>
            <a:off x="457200" y="228600"/>
            <a:ext cx="5522913" cy="5765800"/>
            <a:chOff x="288" y="144"/>
            <a:chExt cx="3479" cy="3632"/>
          </a:xfrm>
        </p:grpSpPr>
        <p:pic>
          <p:nvPicPr>
            <p:cNvPr id="16384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44"/>
              <a:ext cx="34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845" name="Group 18"/>
            <p:cNvGrpSpPr>
              <a:grpSpLocks/>
            </p:cNvGrpSpPr>
            <p:nvPr/>
          </p:nvGrpSpPr>
          <p:grpSpPr bwMode="auto">
            <a:xfrm>
              <a:off x="432" y="816"/>
              <a:ext cx="2928" cy="2960"/>
              <a:chOff x="432" y="816"/>
              <a:chExt cx="2928" cy="2960"/>
            </a:xfrm>
          </p:grpSpPr>
          <p:pic>
            <p:nvPicPr>
              <p:cNvPr id="163846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83" y="2666"/>
                <a:ext cx="1477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847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665507">
                <a:off x="432" y="816"/>
                <a:ext cx="1888" cy="2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848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47" y="2400"/>
                <a:ext cx="1469" cy="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676400" y="695980"/>
            <a:ext cx="5715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Generational Portrait Questions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28549"/>
            <a:ext cx="815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In your most formative years (10 to 20 years old), what were the major events in the world around you?</a:t>
            </a:r>
          </a:p>
          <a:p>
            <a:pPr marL="682625" indent="-457200"/>
            <a:r>
              <a:rPr lang="en-US" sz="2400" b="1" dirty="0" smtClean="0"/>
              <a:t> </a:t>
            </a:r>
          </a:p>
          <a:p>
            <a:pPr marL="457200" lvl="0" indent="-457200"/>
            <a:r>
              <a:rPr lang="en-US" sz="2400" b="1" dirty="0" smtClean="0"/>
              <a:t>2.	How easy/hard was it for you to get your first real job—how much competition was there, and how realistic was the expectation you would be able—eventually—to do better than your parents?</a:t>
            </a:r>
          </a:p>
          <a:p>
            <a:pPr marL="682625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lvl="0" indent="-457200"/>
            <a:r>
              <a:rPr lang="en-US" sz="2400" b="1" dirty="0" smtClean="0"/>
              <a:t>3.	Who were the leaders you most remember, and who were your heroes?</a:t>
            </a:r>
          </a:p>
          <a:p>
            <a:pPr marL="225425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2795588"/>
            <a:ext cx="80089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/>
          <p:cNvPicPr>
            <a:picLocks noChangeAspect="1" noChangeArrowheads="1"/>
          </p:cNvPicPr>
          <p:nvPr/>
        </p:nvPicPr>
        <p:blipFill>
          <a:blip r:embed="rId3" cstate="print"/>
          <a:srcRect l="2150"/>
          <a:stretch>
            <a:fillRect/>
          </a:stretch>
        </p:blipFill>
        <p:spPr bwMode="auto">
          <a:xfrm>
            <a:off x="0" y="1089025"/>
            <a:ext cx="79470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08425"/>
            <a:ext cx="5816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19081" t="38689" r="18787" b="21208"/>
          <a:stretch>
            <a:fillRect/>
          </a:stretch>
        </p:blipFill>
        <p:spPr bwMode="auto">
          <a:xfrm>
            <a:off x="4763" y="1066800"/>
            <a:ext cx="917098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 l="21118" t="44643" r="19910" b="23021"/>
          <a:stretch>
            <a:fillRect/>
          </a:stretch>
        </p:blipFill>
        <p:spPr bwMode="auto">
          <a:xfrm>
            <a:off x="2025650" y="4038600"/>
            <a:ext cx="58705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705600" y="6096000"/>
            <a:ext cx="2438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1"/>
          <p:cNvGrpSpPr>
            <a:grpSpLocks/>
          </p:cNvGrpSpPr>
          <p:nvPr/>
        </p:nvGrpSpPr>
        <p:grpSpPr bwMode="auto">
          <a:xfrm>
            <a:off x="152400" y="0"/>
            <a:ext cx="8696325" cy="6172200"/>
            <a:chOff x="96" y="0"/>
            <a:chExt cx="5478" cy="3888"/>
          </a:xfrm>
        </p:grpSpPr>
        <p:pic>
          <p:nvPicPr>
            <p:cNvPr id="266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7445" t="51028" r="16512" b="34576"/>
            <a:stretch>
              <a:fillRect/>
            </a:stretch>
          </p:blipFill>
          <p:spPr bwMode="auto">
            <a:xfrm>
              <a:off x="96" y="0"/>
              <a:ext cx="5472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" y="720"/>
              <a:ext cx="5450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7" descr="Slide1"/>
            <p:cNvPicPr>
              <a:picLocks noChangeAspect="1" noChangeArrowheads="1"/>
            </p:cNvPicPr>
            <p:nvPr/>
          </p:nvPicPr>
          <p:blipFill>
            <a:blip r:embed="rId5" cstate="print">
              <a:lum contrast="6000"/>
              <a:grayscl/>
            </a:blip>
            <a:srcRect/>
            <a:stretch>
              <a:fillRect/>
            </a:stretch>
          </p:blipFill>
          <p:spPr bwMode="auto">
            <a:xfrm>
              <a:off x="4080" y="2112"/>
              <a:ext cx="149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66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5791200" cy="2697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Civic pride, loyalty, respect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Gray flannel suit crowd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Institutional loyalty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White, male, seniority driven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Mixing of generations rare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Influenced by protocol and formality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4" cstate="print"/>
          <a:srcRect l="17445" t="51028" r="16512" b="34576"/>
          <a:stretch>
            <a:fillRect/>
          </a:stretch>
        </p:blipFill>
        <p:spPr bwMode="auto">
          <a:xfrm>
            <a:off x="152400" y="0"/>
            <a:ext cx="8686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Great Depression</a:t>
            </a:r>
          </a:p>
          <a:p>
            <a:pPr eaLnBrk="1" hangingPunct="1"/>
            <a:r>
              <a:rPr lang="en-US" smtClean="0"/>
              <a:t>Dust Bowl</a:t>
            </a:r>
          </a:p>
          <a:p>
            <a:pPr eaLnBrk="1" hangingPunct="1"/>
            <a:r>
              <a:rPr lang="en-US" smtClean="0"/>
              <a:t>President FDR</a:t>
            </a:r>
          </a:p>
          <a:p>
            <a:pPr eaLnBrk="1" hangingPunct="1"/>
            <a:r>
              <a:rPr lang="en-US" smtClean="0"/>
              <a:t>New Deal</a:t>
            </a:r>
          </a:p>
          <a:p>
            <a:pPr eaLnBrk="1" hangingPunct="1"/>
            <a:r>
              <a:rPr lang="en-US" smtClean="0"/>
              <a:t>Golden age of radio and Hollywood</a:t>
            </a:r>
          </a:p>
          <a:p>
            <a:pPr eaLnBrk="1" hangingPunct="1"/>
            <a:r>
              <a:rPr lang="en-US" smtClean="0"/>
              <a:t>Pearl Harbor and World War II</a:t>
            </a:r>
          </a:p>
          <a:p>
            <a:pPr eaLnBrk="1" hangingPunct="1"/>
            <a:r>
              <a:rPr lang="en-US" smtClean="0"/>
              <a:t>D-Day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495800" cy="4495800"/>
          </a:xfrm>
        </p:spPr>
        <p:txBody>
          <a:bodyPr/>
          <a:lstStyle/>
          <a:p>
            <a:pPr eaLnBrk="1" hangingPunct="1"/>
            <a:r>
              <a:rPr lang="en-US" smtClean="0"/>
              <a:t>Death of FDR</a:t>
            </a:r>
          </a:p>
          <a:p>
            <a:pPr eaLnBrk="1" hangingPunct="1"/>
            <a:r>
              <a:rPr lang="en-US" smtClean="0"/>
              <a:t>Hiroshima, Nagasaki</a:t>
            </a:r>
          </a:p>
          <a:p>
            <a:pPr eaLnBrk="1" hangingPunct="1"/>
            <a:r>
              <a:rPr lang="en-US" smtClean="0"/>
              <a:t>Birth of Nuclear Age</a:t>
            </a:r>
          </a:p>
          <a:p>
            <a:r>
              <a:rPr lang="en-US" smtClean="0"/>
              <a:t>American           grit/power                   win World                  War II</a:t>
            </a:r>
          </a:p>
          <a:p>
            <a:r>
              <a:rPr lang="en-US" smtClean="0"/>
              <a:t>G.I. Bill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4114800" y="762000"/>
            <a:ext cx="4800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Character Shaping Events</a:t>
            </a:r>
          </a:p>
        </p:txBody>
      </p:sp>
      <p:pic>
        <p:nvPicPr>
          <p:cNvPr id="28677" name="Picture 10" descr="kissTIME1208_468x6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800" y="3241675"/>
            <a:ext cx="2006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Rectangle 10"/>
          <p:cNvSpPr txBox="1">
            <a:spLocks noChangeArrowheads="1"/>
          </p:cNvSpPr>
          <p:nvPr/>
        </p:nvSpPr>
        <p:spPr bwMode="auto">
          <a:xfrm>
            <a:off x="4495800" y="3429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4" cstate="print"/>
          <a:srcRect l="17445" t="51028" r="16512" b="34576"/>
          <a:stretch>
            <a:fillRect/>
          </a:stretch>
        </p:blipFill>
        <p:spPr bwMode="auto">
          <a:xfrm>
            <a:off x="152400" y="0"/>
            <a:ext cx="8686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Listened to radio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Attended concerts / dance halls to hear music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78 (rpm) albums replaced with vinyl LPs (long playing albums)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Whole symphony could be recorded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Record players were expensive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found in every home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Popular: Big Band, Jazz, show tunes, Country-Western, Rhythm &amp; Blues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6781800" y="762000"/>
            <a:ext cx="2133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Music</a:t>
            </a:r>
          </a:p>
        </p:txBody>
      </p:sp>
      <p:pic>
        <p:nvPicPr>
          <p:cNvPr id="30724" name="Picture 5" descr="a_funny_music_note_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0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4" cstate="print"/>
          <a:srcRect l="17445" t="51028" r="16512" b="34576"/>
          <a:stretch>
            <a:fillRect/>
          </a:stretch>
        </p:blipFill>
        <p:spPr bwMode="auto">
          <a:xfrm>
            <a:off x="152400" y="0"/>
            <a:ext cx="8686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WWII Soldi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35814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381000"/>
            <a:ext cx="56959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4" cstate="print"/>
          <a:srcRect l="2803" t="26349" r="94421" b="8826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18c44e4-8681-4d49-838e-d2817c8c81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08240a-a63f-4401-af3a-d086065ddc2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a6bd-fd76-427a-8c53-63334e20e8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35c93c6-96c6-4fa3-8ef4-6ef1ba1151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96c1ea2-61dd-4fe5-9627-d76db144db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f766008-1cb9-4f56-a85f-6cc6e47bf44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67fafb0-6fd8-48df-9cd6-d78c3e6152a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757abf7-cf17-4f72-9935-f13cac27af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4617ea-f8e7-4123-be66-f2e27770ea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b530f2-b1db-4b9f-b5ba-3bb165db8a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63d2a2-9bb8-4896-967a-5bc550bc474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b36f150-f9a4-489a-b626-c15440a802f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877836-05c7-4e19-84c1-bb908d5c47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db9bf8-e65c-4dca-a6a5-13e6b69275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8910fa0-82b2-470c-adb2-52149889b1a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96ce9ea-afc6-42e4-b72b-557bb41001e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8fd1dd5-942b-462a-80c6-60830c152c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7f0a069-367a-492f-8f02-b65a09a93b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4b60a21-78f1-44e6-8c68-790277a8fa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63eab3-f81c-4a3a-aa0c-2af638cd94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905</Words>
  <Application>Microsoft Office PowerPoint</Application>
  <PresentationFormat>On-screen Show (4:3)</PresentationFormat>
  <Paragraphs>233</Paragraphs>
  <Slides>42</Slides>
  <Notes>42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Training Program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M:  The Multitasking Generation</dc:title>
  <dc:creator>Walkwire</dc:creator>
  <cp:lastModifiedBy>mgelwicks</cp:lastModifiedBy>
  <cp:revision>114</cp:revision>
  <dcterms:created xsi:type="dcterms:W3CDTF">2006-06-29T14:47:54Z</dcterms:created>
  <dcterms:modified xsi:type="dcterms:W3CDTF">2010-04-22T18:21:03Z</dcterms:modified>
</cp:coreProperties>
</file>