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456" r:id="rId1"/>
  </p:sldMasterIdLst>
  <p:notesMasterIdLst>
    <p:notesMasterId r:id="rId36"/>
  </p:notesMasterIdLst>
  <p:handoutMasterIdLst>
    <p:handoutMasterId r:id="rId37"/>
  </p:handoutMasterIdLst>
  <p:sldIdLst>
    <p:sldId id="394" r:id="rId2"/>
    <p:sldId id="395" r:id="rId3"/>
    <p:sldId id="397" r:id="rId4"/>
    <p:sldId id="378" r:id="rId5"/>
    <p:sldId id="260" r:id="rId6"/>
    <p:sldId id="261" r:id="rId7"/>
    <p:sldId id="259" r:id="rId8"/>
    <p:sldId id="387" r:id="rId9"/>
    <p:sldId id="389" r:id="rId10"/>
    <p:sldId id="364" r:id="rId11"/>
    <p:sldId id="297" r:id="rId12"/>
    <p:sldId id="411" r:id="rId13"/>
    <p:sldId id="407" r:id="rId14"/>
    <p:sldId id="409" r:id="rId15"/>
    <p:sldId id="412" r:id="rId16"/>
    <p:sldId id="368" r:id="rId17"/>
    <p:sldId id="369" r:id="rId18"/>
    <p:sldId id="372" r:id="rId19"/>
    <p:sldId id="373" r:id="rId20"/>
    <p:sldId id="413" r:id="rId21"/>
    <p:sldId id="370" r:id="rId22"/>
    <p:sldId id="371" r:id="rId23"/>
    <p:sldId id="353" r:id="rId24"/>
    <p:sldId id="333" r:id="rId25"/>
    <p:sldId id="334" r:id="rId26"/>
    <p:sldId id="335" r:id="rId27"/>
    <p:sldId id="336" r:id="rId28"/>
    <p:sldId id="416" r:id="rId29"/>
    <p:sldId id="414" r:id="rId30"/>
    <p:sldId id="354" r:id="rId31"/>
    <p:sldId id="415" r:id="rId32"/>
    <p:sldId id="374" r:id="rId33"/>
    <p:sldId id="375" r:id="rId34"/>
    <p:sldId id="36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24E2F-29A8-A147-961D-6D719AEE92F8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F8629-77D3-594A-86BF-3685AD10D66E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Appreciative Inquiry</a:t>
          </a:r>
        </a:p>
      </dgm:t>
    </dgm:pt>
    <dgm:pt modelId="{F293CA00-23C2-3F41-B8A0-BFC53DD2D3CD}" type="parTrans" cxnId="{A057A478-9577-6444-9CC0-B27A77AD8DFC}">
      <dgm:prSet/>
      <dgm:spPr/>
      <dgm:t>
        <a:bodyPr/>
        <a:lstStyle/>
        <a:p>
          <a:endParaRPr lang="en-US"/>
        </a:p>
      </dgm:t>
    </dgm:pt>
    <dgm:pt modelId="{071858DB-D9F1-4941-9589-34A6DD469C61}" type="sibTrans" cxnId="{A057A478-9577-6444-9CC0-B27A77AD8DFC}">
      <dgm:prSet/>
      <dgm:spPr/>
      <dgm:t>
        <a:bodyPr/>
        <a:lstStyle/>
        <a:p>
          <a:endParaRPr lang="en-US"/>
        </a:p>
      </dgm:t>
    </dgm:pt>
    <dgm:pt modelId="{2A79008C-7271-E04E-9DC7-3D99704AC62E}">
      <dgm:prSet phldrT="[Text]"/>
      <dgm:spPr/>
      <dgm:t>
        <a:bodyPr/>
        <a:lstStyle/>
        <a:p>
          <a:r>
            <a:rPr lang="en-US" dirty="0" smtClean="0"/>
            <a:t>Strengths Movement</a:t>
          </a:r>
          <a:endParaRPr lang="en-US" dirty="0"/>
        </a:p>
      </dgm:t>
    </dgm:pt>
    <dgm:pt modelId="{AC0BE834-53C6-1942-8C60-C950F26E8BEF}" type="parTrans" cxnId="{146501F6-A4C9-644C-A08B-33448CF55C9D}">
      <dgm:prSet/>
      <dgm:spPr/>
      <dgm:t>
        <a:bodyPr/>
        <a:lstStyle/>
        <a:p>
          <a:endParaRPr lang="en-US"/>
        </a:p>
      </dgm:t>
    </dgm:pt>
    <dgm:pt modelId="{10938B15-8820-8D44-9441-0AF9E5EC4D87}" type="sibTrans" cxnId="{146501F6-A4C9-644C-A08B-33448CF55C9D}">
      <dgm:prSet/>
      <dgm:spPr/>
      <dgm:t>
        <a:bodyPr/>
        <a:lstStyle/>
        <a:p>
          <a:endParaRPr lang="en-US"/>
        </a:p>
      </dgm:t>
    </dgm:pt>
    <dgm:pt modelId="{F1F2BC3B-65BB-F344-9FCA-95BD96826B33}">
      <dgm:prSet phldrT="[Text]"/>
      <dgm:spPr/>
      <dgm:t>
        <a:bodyPr/>
        <a:lstStyle/>
        <a:p>
          <a:r>
            <a:rPr lang="en-US" dirty="0" smtClean="0"/>
            <a:t>Positive Psychology</a:t>
          </a:r>
          <a:endParaRPr lang="en-US" dirty="0"/>
        </a:p>
      </dgm:t>
    </dgm:pt>
    <dgm:pt modelId="{071B9851-0A01-F644-8DD1-333667A3A006}" type="parTrans" cxnId="{FEFB768E-D84C-E243-A17B-F511D9E965D2}">
      <dgm:prSet/>
      <dgm:spPr/>
      <dgm:t>
        <a:bodyPr/>
        <a:lstStyle/>
        <a:p>
          <a:endParaRPr lang="en-US"/>
        </a:p>
      </dgm:t>
    </dgm:pt>
    <dgm:pt modelId="{AAE4C910-9A05-6D40-99C3-F74F6ABA516E}" type="sibTrans" cxnId="{FEFB768E-D84C-E243-A17B-F511D9E965D2}">
      <dgm:prSet/>
      <dgm:spPr/>
      <dgm:t>
        <a:bodyPr/>
        <a:lstStyle/>
        <a:p>
          <a:endParaRPr lang="en-US"/>
        </a:p>
      </dgm:t>
    </dgm:pt>
    <dgm:pt modelId="{9BCB3CAF-B805-9740-90C6-D82D6B2D7B6D}" type="pres">
      <dgm:prSet presAssocID="{5D124E2F-29A8-A147-961D-6D719AEE92F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60A5F0-9090-E548-A3EC-34A69C861BCC}" type="pres">
      <dgm:prSet presAssocID="{771F8629-77D3-594A-86BF-3685AD10D66E}" presName="circ1" presStyleLbl="vennNode1" presStyleIdx="0" presStyleCnt="3"/>
      <dgm:spPr/>
      <dgm:t>
        <a:bodyPr/>
        <a:lstStyle/>
        <a:p>
          <a:endParaRPr lang="en-US"/>
        </a:p>
      </dgm:t>
    </dgm:pt>
    <dgm:pt modelId="{8B6176E2-F92A-3340-A4C9-D0D0595377AB}" type="pres">
      <dgm:prSet presAssocID="{771F8629-77D3-594A-86BF-3685AD10D66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2BA1C-F0B4-D243-A944-103BF78FD999}" type="pres">
      <dgm:prSet presAssocID="{2A79008C-7271-E04E-9DC7-3D99704AC62E}" presName="circ2" presStyleLbl="vennNode1" presStyleIdx="1" presStyleCnt="3"/>
      <dgm:spPr/>
      <dgm:t>
        <a:bodyPr/>
        <a:lstStyle/>
        <a:p>
          <a:endParaRPr lang="en-US"/>
        </a:p>
      </dgm:t>
    </dgm:pt>
    <dgm:pt modelId="{169D9340-FD71-5847-8DFE-E1FF9263D510}" type="pres">
      <dgm:prSet presAssocID="{2A79008C-7271-E04E-9DC7-3D99704AC6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8697D-9543-1D44-87AA-75CA4550005C}" type="pres">
      <dgm:prSet presAssocID="{F1F2BC3B-65BB-F344-9FCA-95BD96826B33}" presName="circ3" presStyleLbl="vennNode1" presStyleIdx="2" presStyleCnt="3"/>
      <dgm:spPr/>
      <dgm:t>
        <a:bodyPr/>
        <a:lstStyle/>
        <a:p>
          <a:endParaRPr lang="en-US"/>
        </a:p>
      </dgm:t>
    </dgm:pt>
    <dgm:pt modelId="{7F05E9F2-4956-F742-B734-CE16A2913160}" type="pres">
      <dgm:prSet presAssocID="{F1F2BC3B-65BB-F344-9FCA-95BD96826B3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5FA4AD-A6A6-6C44-8CD0-0ACFC4BD25B0}" type="presOf" srcId="{2A79008C-7271-E04E-9DC7-3D99704AC62E}" destId="{169D9340-FD71-5847-8DFE-E1FF9263D510}" srcOrd="1" destOrd="0" presId="urn:microsoft.com/office/officeart/2005/8/layout/venn1"/>
    <dgm:cxn modelId="{3ADA574D-78E4-C246-A20F-B8F81300CC64}" type="presOf" srcId="{F1F2BC3B-65BB-F344-9FCA-95BD96826B33}" destId="{7F05E9F2-4956-F742-B734-CE16A2913160}" srcOrd="1" destOrd="0" presId="urn:microsoft.com/office/officeart/2005/8/layout/venn1"/>
    <dgm:cxn modelId="{FD48C6D2-E31C-4A4D-BCA2-91C986F68425}" type="presOf" srcId="{771F8629-77D3-594A-86BF-3685AD10D66E}" destId="{2C60A5F0-9090-E548-A3EC-34A69C861BCC}" srcOrd="0" destOrd="0" presId="urn:microsoft.com/office/officeart/2005/8/layout/venn1"/>
    <dgm:cxn modelId="{7DB94EB5-D977-084C-9DE2-3EE80F4FBB9A}" type="presOf" srcId="{5D124E2F-29A8-A147-961D-6D719AEE92F8}" destId="{9BCB3CAF-B805-9740-90C6-D82D6B2D7B6D}" srcOrd="0" destOrd="0" presId="urn:microsoft.com/office/officeart/2005/8/layout/venn1"/>
    <dgm:cxn modelId="{C07F9344-C753-4F40-A5A0-BF2D8D0EB519}" type="presOf" srcId="{2A79008C-7271-E04E-9DC7-3D99704AC62E}" destId="{B502BA1C-F0B4-D243-A944-103BF78FD999}" srcOrd="0" destOrd="0" presId="urn:microsoft.com/office/officeart/2005/8/layout/venn1"/>
    <dgm:cxn modelId="{CC70CBF1-1F92-1949-A7A2-9254A369A37A}" type="presOf" srcId="{F1F2BC3B-65BB-F344-9FCA-95BD96826B33}" destId="{DD98697D-9543-1D44-87AA-75CA4550005C}" srcOrd="0" destOrd="0" presId="urn:microsoft.com/office/officeart/2005/8/layout/venn1"/>
    <dgm:cxn modelId="{AC81AF49-4E13-C44C-AB8F-5DB709A040DB}" type="presOf" srcId="{771F8629-77D3-594A-86BF-3685AD10D66E}" destId="{8B6176E2-F92A-3340-A4C9-D0D0595377AB}" srcOrd="1" destOrd="0" presId="urn:microsoft.com/office/officeart/2005/8/layout/venn1"/>
    <dgm:cxn modelId="{A057A478-9577-6444-9CC0-B27A77AD8DFC}" srcId="{5D124E2F-29A8-A147-961D-6D719AEE92F8}" destId="{771F8629-77D3-594A-86BF-3685AD10D66E}" srcOrd="0" destOrd="0" parTransId="{F293CA00-23C2-3F41-B8A0-BFC53DD2D3CD}" sibTransId="{071858DB-D9F1-4941-9589-34A6DD469C61}"/>
    <dgm:cxn modelId="{146501F6-A4C9-644C-A08B-33448CF55C9D}" srcId="{5D124E2F-29A8-A147-961D-6D719AEE92F8}" destId="{2A79008C-7271-E04E-9DC7-3D99704AC62E}" srcOrd="1" destOrd="0" parTransId="{AC0BE834-53C6-1942-8C60-C950F26E8BEF}" sibTransId="{10938B15-8820-8D44-9441-0AF9E5EC4D87}"/>
    <dgm:cxn modelId="{FEFB768E-D84C-E243-A17B-F511D9E965D2}" srcId="{5D124E2F-29A8-A147-961D-6D719AEE92F8}" destId="{F1F2BC3B-65BB-F344-9FCA-95BD96826B33}" srcOrd="2" destOrd="0" parTransId="{071B9851-0A01-F644-8DD1-333667A3A006}" sibTransId="{AAE4C910-9A05-6D40-99C3-F74F6ABA516E}"/>
    <dgm:cxn modelId="{26EC9DBF-00CD-794A-BB9D-3280F342C470}" type="presParOf" srcId="{9BCB3CAF-B805-9740-90C6-D82D6B2D7B6D}" destId="{2C60A5F0-9090-E548-A3EC-34A69C861BCC}" srcOrd="0" destOrd="0" presId="urn:microsoft.com/office/officeart/2005/8/layout/venn1"/>
    <dgm:cxn modelId="{15B3CAEA-3063-FC4F-A761-8F82AE9B22DF}" type="presParOf" srcId="{9BCB3CAF-B805-9740-90C6-D82D6B2D7B6D}" destId="{8B6176E2-F92A-3340-A4C9-D0D0595377AB}" srcOrd="1" destOrd="0" presId="urn:microsoft.com/office/officeart/2005/8/layout/venn1"/>
    <dgm:cxn modelId="{6748BB8E-1CB9-E24B-B7B8-5367701F3C10}" type="presParOf" srcId="{9BCB3CAF-B805-9740-90C6-D82D6B2D7B6D}" destId="{B502BA1C-F0B4-D243-A944-103BF78FD999}" srcOrd="2" destOrd="0" presId="urn:microsoft.com/office/officeart/2005/8/layout/venn1"/>
    <dgm:cxn modelId="{85F1CD6A-0BDC-A740-B58E-6C399E7C2F10}" type="presParOf" srcId="{9BCB3CAF-B805-9740-90C6-D82D6B2D7B6D}" destId="{169D9340-FD71-5847-8DFE-E1FF9263D510}" srcOrd="3" destOrd="0" presId="urn:microsoft.com/office/officeart/2005/8/layout/venn1"/>
    <dgm:cxn modelId="{858890FD-9649-7B46-B84E-167528B3C042}" type="presParOf" srcId="{9BCB3CAF-B805-9740-90C6-D82D6B2D7B6D}" destId="{DD98697D-9543-1D44-87AA-75CA4550005C}" srcOrd="4" destOrd="0" presId="urn:microsoft.com/office/officeart/2005/8/layout/venn1"/>
    <dgm:cxn modelId="{E0B8FA27-7342-734B-8DDF-32137C0F754A}" type="presParOf" srcId="{9BCB3CAF-B805-9740-90C6-D82D6B2D7B6D}" destId="{7F05E9F2-4956-F742-B734-CE16A291316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04B4E-BAAB-2246-BAAD-448828C0C7D8}" type="doc">
      <dgm:prSet loTypeId="urn:microsoft.com/office/officeart/2005/8/layout/target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0C18D-A7DC-4543-81A7-99197A5BA41D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The Wisdom of INQUIRY</a:t>
          </a:r>
          <a:endParaRPr lang="en-US" sz="2000" b="1" i="0" dirty="0">
            <a:solidFill>
              <a:schemeClr val="tx1"/>
            </a:solidFill>
            <a:latin typeface="Arial Narrow Bold"/>
            <a:cs typeface="Arial Narrow Bold"/>
          </a:endParaRPr>
        </a:p>
      </dgm:t>
    </dgm:pt>
    <dgm:pt modelId="{E143AA5B-B7F1-0E47-9B51-A76F2075241E}" type="parTrans" cxnId="{6FD46309-1453-CD44-94FD-084DA680BE33}">
      <dgm:prSet/>
      <dgm:spPr/>
      <dgm:t>
        <a:bodyPr/>
        <a:lstStyle/>
        <a:p>
          <a:endParaRPr lang="en-US"/>
        </a:p>
      </dgm:t>
    </dgm:pt>
    <dgm:pt modelId="{6F5E8299-5C00-A144-A1BB-88C7C5BA2DCE}" type="sibTrans" cxnId="{6FD46309-1453-CD44-94FD-084DA680BE33}">
      <dgm:prSet/>
      <dgm:spPr/>
      <dgm:t>
        <a:bodyPr/>
        <a:lstStyle/>
        <a:p>
          <a:endParaRPr lang="en-US"/>
        </a:p>
      </dgm:t>
    </dgm:pt>
    <dgm:pt modelId="{7A5EF5C8-9C77-3549-8BC2-E982F32A3C16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   The Genius of INCLUSION</a:t>
          </a:r>
          <a:endParaRPr lang="en-US" sz="2000" b="1" i="0" dirty="0">
            <a:solidFill>
              <a:schemeClr val="tx1"/>
            </a:solidFill>
            <a:latin typeface="Arial Narrow Bold"/>
            <a:cs typeface="Arial Narrow Bold"/>
          </a:endParaRPr>
        </a:p>
      </dgm:t>
    </dgm:pt>
    <dgm:pt modelId="{E2DA6C04-D92E-A043-87FB-556B1C42DA96}" type="parTrans" cxnId="{B5945BED-2FB7-554D-A4CC-8946C8D2B740}">
      <dgm:prSet/>
      <dgm:spPr/>
      <dgm:t>
        <a:bodyPr/>
        <a:lstStyle/>
        <a:p>
          <a:endParaRPr lang="en-US"/>
        </a:p>
      </dgm:t>
    </dgm:pt>
    <dgm:pt modelId="{F4E951B0-E39D-714C-9CE6-64B83B8DD2C7}" type="sibTrans" cxnId="{B5945BED-2FB7-554D-A4CC-8946C8D2B740}">
      <dgm:prSet/>
      <dgm:spPr/>
      <dgm:t>
        <a:bodyPr/>
        <a:lstStyle/>
        <a:p>
          <a:endParaRPr lang="en-US"/>
        </a:p>
      </dgm:t>
    </dgm:pt>
    <dgm:pt modelId="{07D45C5D-6143-6A4F-9BBE-672A07EFAC95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 The Art of ILLUMINATION</a:t>
          </a:r>
          <a:endParaRPr lang="en-US" sz="2000" b="1" i="0" dirty="0">
            <a:solidFill>
              <a:schemeClr val="tx1"/>
            </a:solidFill>
            <a:latin typeface="Arial Narrow Bold"/>
            <a:cs typeface="Arial Narrow Bold"/>
          </a:endParaRPr>
        </a:p>
      </dgm:t>
    </dgm:pt>
    <dgm:pt modelId="{430827F2-85C3-C44F-BE43-575F2510E8BB}" type="parTrans" cxnId="{8541DE44-58D8-EF45-BEDB-76950B41423A}">
      <dgm:prSet/>
      <dgm:spPr/>
      <dgm:t>
        <a:bodyPr/>
        <a:lstStyle/>
        <a:p>
          <a:endParaRPr lang="en-US"/>
        </a:p>
      </dgm:t>
    </dgm:pt>
    <dgm:pt modelId="{88D02FD8-BCF1-6A42-A829-E1A5AD9F7794}" type="sibTrans" cxnId="{8541DE44-58D8-EF45-BEDB-76950B41423A}">
      <dgm:prSet/>
      <dgm:spPr/>
      <dgm:t>
        <a:bodyPr/>
        <a:lstStyle/>
        <a:p>
          <a:endParaRPr lang="en-US"/>
        </a:p>
      </dgm:t>
    </dgm:pt>
    <dgm:pt modelId="{F279426C-7723-604B-9A19-8CA1D7C18491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     The Courage of INSPIRATION</a:t>
          </a:r>
          <a:endParaRPr lang="en-US" sz="2000" b="1" i="0" dirty="0">
            <a:solidFill>
              <a:schemeClr val="tx1"/>
            </a:solidFill>
            <a:latin typeface="Arial Narrow Bold"/>
            <a:cs typeface="Arial Narrow Bold"/>
          </a:endParaRPr>
        </a:p>
      </dgm:t>
    </dgm:pt>
    <dgm:pt modelId="{7B7EAB16-32E2-5740-9A32-C1D3E6B7FCA6}" type="parTrans" cxnId="{0B43E3A7-E7BF-754D-BA60-60024B64E512}">
      <dgm:prSet/>
      <dgm:spPr/>
      <dgm:t>
        <a:bodyPr/>
        <a:lstStyle/>
        <a:p>
          <a:endParaRPr lang="en-US"/>
        </a:p>
      </dgm:t>
    </dgm:pt>
    <dgm:pt modelId="{325DAF82-6FB7-DD43-8A7D-A282DB07B4D4}" type="sibTrans" cxnId="{0B43E3A7-E7BF-754D-BA60-60024B64E512}">
      <dgm:prSet/>
      <dgm:spPr/>
      <dgm:t>
        <a:bodyPr/>
        <a:lstStyle/>
        <a:p>
          <a:endParaRPr lang="en-US"/>
        </a:p>
      </dgm:t>
    </dgm:pt>
    <dgm:pt modelId="{7E0EF40E-3124-1747-9EA9-86F2492375BA}">
      <dgm:prSet phldrT="[Text]" custT="1"/>
      <dgm:spPr/>
      <dgm:t>
        <a:bodyPr/>
        <a:lstStyle/>
        <a:p>
          <a:r>
            <a:rPr lang="en-US" sz="2000" b="1" i="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   The Path of INTEGRITY</a:t>
          </a:r>
          <a:endParaRPr lang="en-US" sz="2000" b="1" i="0" dirty="0">
            <a:solidFill>
              <a:schemeClr val="tx1"/>
            </a:solidFill>
            <a:latin typeface="Arial Narrow Bold"/>
            <a:cs typeface="Arial Narrow Bold"/>
          </a:endParaRPr>
        </a:p>
      </dgm:t>
    </dgm:pt>
    <dgm:pt modelId="{EAF04809-A10B-4540-96D1-702F21E4A905}" type="parTrans" cxnId="{E84BEBD4-3223-E04C-A533-B3252762828E}">
      <dgm:prSet/>
      <dgm:spPr/>
      <dgm:t>
        <a:bodyPr/>
        <a:lstStyle/>
        <a:p>
          <a:endParaRPr lang="en-US"/>
        </a:p>
      </dgm:t>
    </dgm:pt>
    <dgm:pt modelId="{4E7B8111-75CC-3949-AE93-BA8D9DF22DFB}" type="sibTrans" cxnId="{E84BEBD4-3223-E04C-A533-B3252762828E}">
      <dgm:prSet/>
      <dgm:spPr/>
      <dgm:t>
        <a:bodyPr/>
        <a:lstStyle/>
        <a:p>
          <a:endParaRPr lang="en-US"/>
        </a:p>
      </dgm:t>
    </dgm:pt>
    <dgm:pt modelId="{E4812210-72AB-C847-AAA9-EDDD0298F706}" type="pres">
      <dgm:prSet presAssocID="{44F04B4E-BAAB-2246-BAAD-448828C0C7D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E2578-A962-4A40-B44E-6145C08AB580}" type="pres">
      <dgm:prSet presAssocID="{8610C18D-A7DC-4543-81A7-99197A5BA41D}" presName="circle1" presStyleLbl="lnNode1" presStyleIdx="0" presStyleCnt="5"/>
      <dgm:spPr/>
    </dgm:pt>
    <dgm:pt modelId="{69E6A2D6-0982-9449-876F-CD68B51B6375}" type="pres">
      <dgm:prSet presAssocID="{8610C18D-A7DC-4543-81A7-99197A5BA41D}" presName="text1" presStyleLbl="revTx" presStyleIdx="0" presStyleCnt="5" custScaleX="234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CDD39-AE88-8742-9A97-E5E62FB3A052}" type="pres">
      <dgm:prSet presAssocID="{8610C18D-A7DC-4543-81A7-99197A5BA41D}" presName="line1" presStyleLbl="callout" presStyleIdx="0" presStyleCnt="10"/>
      <dgm:spPr/>
    </dgm:pt>
    <dgm:pt modelId="{96131475-FE46-6447-A0D6-638C59B1AA72}" type="pres">
      <dgm:prSet presAssocID="{8610C18D-A7DC-4543-81A7-99197A5BA41D}" presName="d1" presStyleLbl="callout" presStyleIdx="1" presStyleCnt="10"/>
      <dgm:spPr/>
    </dgm:pt>
    <dgm:pt modelId="{5885AE09-C220-4042-8A6E-3DC557C0F6DD}" type="pres">
      <dgm:prSet presAssocID="{7A5EF5C8-9C77-3549-8BC2-E982F32A3C16}" presName="circle2" presStyleLbl="lnNode1" presStyleIdx="1" presStyleCnt="5"/>
      <dgm:spPr/>
    </dgm:pt>
    <dgm:pt modelId="{2A907B0F-247D-9044-BDF8-782D7C3FAB1D}" type="pres">
      <dgm:prSet presAssocID="{7A5EF5C8-9C77-3549-8BC2-E982F32A3C16}" presName="text2" presStyleLbl="revTx" presStyleIdx="1" presStyleCnt="5" custScaleX="260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062C4-C214-2449-B1A2-1E7788A9FA5E}" type="pres">
      <dgm:prSet presAssocID="{7A5EF5C8-9C77-3549-8BC2-E982F32A3C16}" presName="line2" presStyleLbl="callout" presStyleIdx="2" presStyleCnt="10"/>
      <dgm:spPr/>
    </dgm:pt>
    <dgm:pt modelId="{625B1341-DF3A-CB48-9870-88254880DFB9}" type="pres">
      <dgm:prSet presAssocID="{7A5EF5C8-9C77-3549-8BC2-E982F32A3C16}" presName="d2" presStyleLbl="callout" presStyleIdx="3" presStyleCnt="10"/>
      <dgm:spPr/>
    </dgm:pt>
    <dgm:pt modelId="{86D23F60-CAE6-1543-B626-3DE738DC7EDC}" type="pres">
      <dgm:prSet presAssocID="{07D45C5D-6143-6A4F-9BBE-672A07EFAC95}" presName="circle3" presStyleLbl="lnNode1" presStyleIdx="2" presStyleCnt="5"/>
      <dgm:spPr/>
    </dgm:pt>
    <dgm:pt modelId="{6D0B2593-494B-214D-90F2-EBA9EADE2150}" type="pres">
      <dgm:prSet presAssocID="{07D45C5D-6143-6A4F-9BBE-672A07EFAC95}" presName="text3" presStyleLbl="revTx" presStyleIdx="2" presStyleCnt="5" custScaleX="242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75153-5CF0-084A-A5D1-E4057EB66C86}" type="pres">
      <dgm:prSet presAssocID="{07D45C5D-6143-6A4F-9BBE-672A07EFAC95}" presName="line3" presStyleLbl="callout" presStyleIdx="4" presStyleCnt="10"/>
      <dgm:spPr/>
    </dgm:pt>
    <dgm:pt modelId="{22480DDF-33CC-2D46-826B-27EBB8CD37F4}" type="pres">
      <dgm:prSet presAssocID="{07D45C5D-6143-6A4F-9BBE-672A07EFAC95}" presName="d3" presStyleLbl="callout" presStyleIdx="5" presStyleCnt="10"/>
      <dgm:spPr/>
    </dgm:pt>
    <dgm:pt modelId="{2B5BA2CA-E881-7145-A3E6-28C36E61DF08}" type="pres">
      <dgm:prSet presAssocID="{F279426C-7723-604B-9A19-8CA1D7C18491}" presName="circle4" presStyleLbl="lnNode1" presStyleIdx="3" presStyleCnt="5"/>
      <dgm:spPr/>
    </dgm:pt>
    <dgm:pt modelId="{85C8C8E3-6F15-C943-B0AB-6089AFEFB9D6}" type="pres">
      <dgm:prSet presAssocID="{F279426C-7723-604B-9A19-8CA1D7C18491}" presName="text4" presStyleLbl="revTx" presStyleIdx="3" presStyleCnt="5" custScaleX="27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73AF0-E703-6C45-8421-59A4B2F15C6A}" type="pres">
      <dgm:prSet presAssocID="{F279426C-7723-604B-9A19-8CA1D7C18491}" presName="line4" presStyleLbl="callout" presStyleIdx="6" presStyleCnt="10"/>
      <dgm:spPr/>
    </dgm:pt>
    <dgm:pt modelId="{980129CA-CD59-5A49-B34E-49AD37580B47}" type="pres">
      <dgm:prSet presAssocID="{F279426C-7723-604B-9A19-8CA1D7C18491}" presName="d4" presStyleLbl="callout" presStyleIdx="7" presStyleCnt="10"/>
      <dgm:spPr/>
    </dgm:pt>
    <dgm:pt modelId="{800F5DEC-BA55-5043-93A7-EC7FB7F495D9}" type="pres">
      <dgm:prSet presAssocID="{7E0EF40E-3124-1747-9EA9-86F2492375BA}" presName="circle5" presStyleLbl="lnNode1" presStyleIdx="4" presStyleCnt="5" custScaleY="100160"/>
      <dgm:spPr/>
    </dgm:pt>
    <dgm:pt modelId="{70F67C46-F255-7447-9F5E-EE47ECA8C918}" type="pres">
      <dgm:prSet presAssocID="{7E0EF40E-3124-1747-9EA9-86F2492375BA}" presName="text5" presStyleLbl="revTx" presStyleIdx="4" presStyleCnt="5" custScaleX="260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84DD7-A3B6-9241-A4B1-951E9EEF2E2C}" type="pres">
      <dgm:prSet presAssocID="{7E0EF40E-3124-1747-9EA9-86F2492375BA}" presName="line5" presStyleLbl="callout" presStyleIdx="8" presStyleCnt="10"/>
      <dgm:spPr/>
    </dgm:pt>
    <dgm:pt modelId="{40A3EE94-971D-BF4C-BAAB-B0C32C39A545}" type="pres">
      <dgm:prSet presAssocID="{7E0EF40E-3124-1747-9EA9-86F2492375BA}" presName="d5" presStyleLbl="callout" presStyleIdx="9" presStyleCnt="10"/>
      <dgm:spPr/>
    </dgm:pt>
  </dgm:ptLst>
  <dgm:cxnLst>
    <dgm:cxn modelId="{C95D6B44-BEE6-4949-839A-EB7E1D0EA1D4}" type="presOf" srcId="{7E0EF40E-3124-1747-9EA9-86F2492375BA}" destId="{70F67C46-F255-7447-9F5E-EE47ECA8C918}" srcOrd="0" destOrd="0" presId="urn:microsoft.com/office/officeart/2005/8/layout/target1"/>
    <dgm:cxn modelId="{4A481FA4-B126-4E49-A75E-D6E000B268CE}" type="presOf" srcId="{07D45C5D-6143-6A4F-9BBE-672A07EFAC95}" destId="{6D0B2593-494B-214D-90F2-EBA9EADE2150}" srcOrd="0" destOrd="0" presId="urn:microsoft.com/office/officeart/2005/8/layout/target1"/>
    <dgm:cxn modelId="{0B43E3A7-E7BF-754D-BA60-60024B64E512}" srcId="{44F04B4E-BAAB-2246-BAAD-448828C0C7D8}" destId="{F279426C-7723-604B-9A19-8CA1D7C18491}" srcOrd="3" destOrd="0" parTransId="{7B7EAB16-32E2-5740-9A32-C1D3E6B7FCA6}" sibTransId="{325DAF82-6FB7-DD43-8A7D-A282DB07B4D4}"/>
    <dgm:cxn modelId="{1CE66705-F053-E641-A622-B43B6C796180}" type="presOf" srcId="{F279426C-7723-604B-9A19-8CA1D7C18491}" destId="{85C8C8E3-6F15-C943-B0AB-6089AFEFB9D6}" srcOrd="0" destOrd="0" presId="urn:microsoft.com/office/officeart/2005/8/layout/target1"/>
    <dgm:cxn modelId="{8541DE44-58D8-EF45-BEDB-76950B41423A}" srcId="{44F04B4E-BAAB-2246-BAAD-448828C0C7D8}" destId="{07D45C5D-6143-6A4F-9BBE-672A07EFAC95}" srcOrd="2" destOrd="0" parTransId="{430827F2-85C3-C44F-BE43-575F2510E8BB}" sibTransId="{88D02FD8-BCF1-6A42-A829-E1A5AD9F7794}"/>
    <dgm:cxn modelId="{B5945BED-2FB7-554D-A4CC-8946C8D2B740}" srcId="{44F04B4E-BAAB-2246-BAAD-448828C0C7D8}" destId="{7A5EF5C8-9C77-3549-8BC2-E982F32A3C16}" srcOrd="1" destOrd="0" parTransId="{E2DA6C04-D92E-A043-87FB-556B1C42DA96}" sibTransId="{F4E951B0-E39D-714C-9CE6-64B83B8DD2C7}"/>
    <dgm:cxn modelId="{677E4935-24C3-B543-978D-323A768D21E5}" type="presOf" srcId="{7A5EF5C8-9C77-3549-8BC2-E982F32A3C16}" destId="{2A907B0F-247D-9044-BDF8-782D7C3FAB1D}" srcOrd="0" destOrd="0" presId="urn:microsoft.com/office/officeart/2005/8/layout/target1"/>
    <dgm:cxn modelId="{6FD46309-1453-CD44-94FD-084DA680BE33}" srcId="{44F04B4E-BAAB-2246-BAAD-448828C0C7D8}" destId="{8610C18D-A7DC-4543-81A7-99197A5BA41D}" srcOrd="0" destOrd="0" parTransId="{E143AA5B-B7F1-0E47-9B51-A76F2075241E}" sibTransId="{6F5E8299-5C00-A144-A1BB-88C7C5BA2DCE}"/>
    <dgm:cxn modelId="{20896289-CB8C-5944-B2FC-D09DD918EE29}" type="presOf" srcId="{8610C18D-A7DC-4543-81A7-99197A5BA41D}" destId="{69E6A2D6-0982-9449-876F-CD68B51B6375}" srcOrd="0" destOrd="0" presId="urn:microsoft.com/office/officeart/2005/8/layout/target1"/>
    <dgm:cxn modelId="{FF50830F-E708-DC4A-903B-420D96145481}" type="presOf" srcId="{44F04B4E-BAAB-2246-BAAD-448828C0C7D8}" destId="{E4812210-72AB-C847-AAA9-EDDD0298F706}" srcOrd="0" destOrd="0" presId="urn:microsoft.com/office/officeart/2005/8/layout/target1"/>
    <dgm:cxn modelId="{E84BEBD4-3223-E04C-A533-B3252762828E}" srcId="{44F04B4E-BAAB-2246-BAAD-448828C0C7D8}" destId="{7E0EF40E-3124-1747-9EA9-86F2492375BA}" srcOrd="4" destOrd="0" parTransId="{EAF04809-A10B-4540-96D1-702F21E4A905}" sibTransId="{4E7B8111-75CC-3949-AE93-BA8D9DF22DFB}"/>
    <dgm:cxn modelId="{6E0A6FD9-3680-5748-B2AD-614EF9E0B8FA}" type="presParOf" srcId="{E4812210-72AB-C847-AAA9-EDDD0298F706}" destId="{240E2578-A962-4A40-B44E-6145C08AB580}" srcOrd="0" destOrd="0" presId="urn:microsoft.com/office/officeart/2005/8/layout/target1"/>
    <dgm:cxn modelId="{4D7CA796-52E4-564A-A95A-F0089B543BEE}" type="presParOf" srcId="{E4812210-72AB-C847-AAA9-EDDD0298F706}" destId="{69E6A2D6-0982-9449-876F-CD68B51B6375}" srcOrd="1" destOrd="0" presId="urn:microsoft.com/office/officeart/2005/8/layout/target1"/>
    <dgm:cxn modelId="{7234DE43-D9A4-4D43-B5F3-6D0E92EAE330}" type="presParOf" srcId="{E4812210-72AB-C847-AAA9-EDDD0298F706}" destId="{78FCDD39-AE88-8742-9A97-E5E62FB3A052}" srcOrd="2" destOrd="0" presId="urn:microsoft.com/office/officeart/2005/8/layout/target1"/>
    <dgm:cxn modelId="{80A4BCB9-08D7-AB45-90B9-6875CF9C6195}" type="presParOf" srcId="{E4812210-72AB-C847-AAA9-EDDD0298F706}" destId="{96131475-FE46-6447-A0D6-638C59B1AA72}" srcOrd="3" destOrd="0" presId="urn:microsoft.com/office/officeart/2005/8/layout/target1"/>
    <dgm:cxn modelId="{FD60FFB0-A3DE-8A4A-9159-A1ADB04FE545}" type="presParOf" srcId="{E4812210-72AB-C847-AAA9-EDDD0298F706}" destId="{5885AE09-C220-4042-8A6E-3DC557C0F6DD}" srcOrd="4" destOrd="0" presId="urn:microsoft.com/office/officeart/2005/8/layout/target1"/>
    <dgm:cxn modelId="{C7ECDA6C-426C-E14A-8A1B-825F2CC4D000}" type="presParOf" srcId="{E4812210-72AB-C847-AAA9-EDDD0298F706}" destId="{2A907B0F-247D-9044-BDF8-782D7C3FAB1D}" srcOrd="5" destOrd="0" presId="urn:microsoft.com/office/officeart/2005/8/layout/target1"/>
    <dgm:cxn modelId="{0B1B1247-CA27-F547-8CA8-FE54953D8558}" type="presParOf" srcId="{E4812210-72AB-C847-AAA9-EDDD0298F706}" destId="{326062C4-C214-2449-B1A2-1E7788A9FA5E}" srcOrd="6" destOrd="0" presId="urn:microsoft.com/office/officeart/2005/8/layout/target1"/>
    <dgm:cxn modelId="{E73FE631-5A78-F740-9D45-78132CF55898}" type="presParOf" srcId="{E4812210-72AB-C847-AAA9-EDDD0298F706}" destId="{625B1341-DF3A-CB48-9870-88254880DFB9}" srcOrd="7" destOrd="0" presId="urn:microsoft.com/office/officeart/2005/8/layout/target1"/>
    <dgm:cxn modelId="{EDFF4823-7BB7-EA4F-B917-645F305D69B0}" type="presParOf" srcId="{E4812210-72AB-C847-AAA9-EDDD0298F706}" destId="{86D23F60-CAE6-1543-B626-3DE738DC7EDC}" srcOrd="8" destOrd="0" presId="urn:microsoft.com/office/officeart/2005/8/layout/target1"/>
    <dgm:cxn modelId="{C07A8664-E8BA-E54F-A9E4-FE6322A75F44}" type="presParOf" srcId="{E4812210-72AB-C847-AAA9-EDDD0298F706}" destId="{6D0B2593-494B-214D-90F2-EBA9EADE2150}" srcOrd="9" destOrd="0" presId="urn:microsoft.com/office/officeart/2005/8/layout/target1"/>
    <dgm:cxn modelId="{A10219D2-89ED-7C4D-B809-FBFE47C850BF}" type="presParOf" srcId="{E4812210-72AB-C847-AAA9-EDDD0298F706}" destId="{62E75153-5CF0-084A-A5D1-E4057EB66C86}" srcOrd="10" destOrd="0" presId="urn:microsoft.com/office/officeart/2005/8/layout/target1"/>
    <dgm:cxn modelId="{7D029832-175A-C244-9D8D-70A2E730010A}" type="presParOf" srcId="{E4812210-72AB-C847-AAA9-EDDD0298F706}" destId="{22480DDF-33CC-2D46-826B-27EBB8CD37F4}" srcOrd="11" destOrd="0" presId="urn:microsoft.com/office/officeart/2005/8/layout/target1"/>
    <dgm:cxn modelId="{DB5F5AE4-5A41-034F-8FC5-D1AC2379A315}" type="presParOf" srcId="{E4812210-72AB-C847-AAA9-EDDD0298F706}" destId="{2B5BA2CA-E881-7145-A3E6-28C36E61DF08}" srcOrd="12" destOrd="0" presId="urn:microsoft.com/office/officeart/2005/8/layout/target1"/>
    <dgm:cxn modelId="{9FA20A10-31E8-2E45-B883-CC7FE15050BE}" type="presParOf" srcId="{E4812210-72AB-C847-AAA9-EDDD0298F706}" destId="{85C8C8E3-6F15-C943-B0AB-6089AFEFB9D6}" srcOrd="13" destOrd="0" presId="urn:microsoft.com/office/officeart/2005/8/layout/target1"/>
    <dgm:cxn modelId="{FF81641A-2573-EA44-A180-607A249D8E03}" type="presParOf" srcId="{E4812210-72AB-C847-AAA9-EDDD0298F706}" destId="{95073AF0-E703-6C45-8421-59A4B2F15C6A}" srcOrd="14" destOrd="0" presId="urn:microsoft.com/office/officeart/2005/8/layout/target1"/>
    <dgm:cxn modelId="{D1106508-9F28-444F-9AF1-E1D8E623131A}" type="presParOf" srcId="{E4812210-72AB-C847-AAA9-EDDD0298F706}" destId="{980129CA-CD59-5A49-B34E-49AD37580B47}" srcOrd="15" destOrd="0" presId="urn:microsoft.com/office/officeart/2005/8/layout/target1"/>
    <dgm:cxn modelId="{17B60BEC-2E7E-5843-B5F8-B395EDA5946C}" type="presParOf" srcId="{E4812210-72AB-C847-AAA9-EDDD0298F706}" destId="{800F5DEC-BA55-5043-93A7-EC7FB7F495D9}" srcOrd="16" destOrd="0" presId="urn:microsoft.com/office/officeart/2005/8/layout/target1"/>
    <dgm:cxn modelId="{1C0C7C13-93DD-D749-B810-14DD97A5906D}" type="presParOf" srcId="{E4812210-72AB-C847-AAA9-EDDD0298F706}" destId="{70F67C46-F255-7447-9F5E-EE47ECA8C918}" srcOrd="17" destOrd="0" presId="urn:microsoft.com/office/officeart/2005/8/layout/target1"/>
    <dgm:cxn modelId="{8D4EADA1-35D2-6C49-BD11-24FB82B84185}" type="presParOf" srcId="{E4812210-72AB-C847-AAA9-EDDD0298F706}" destId="{63C84DD7-A3B6-9241-A4B1-951E9EEF2E2C}" srcOrd="18" destOrd="0" presId="urn:microsoft.com/office/officeart/2005/8/layout/target1"/>
    <dgm:cxn modelId="{37C3315F-CAC5-A041-8FAC-5E8521C524B2}" type="presParOf" srcId="{E4812210-72AB-C847-AAA9-EDDD0298F706}" destId="{40A3EE94-971D-BF4C-BAAB-B0C32C39A545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60A5F0-9090-E548-A3EC-34A69C861BCC}">
      <dsp:nvSpPr>
        <dsp:cNvPr id="0" name=""/>
        <dsp:cNvSpPr/>
      </dsp:nvSpPr>
      <dsp:spPr>
        <a:xfrm>
          <a:off x="926493" y="48933"/>
          <a:ext cx="2348809" cy="23488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Appreciative Inquiry</a:t>
          </a:r>
        </a:p>
      </dsp:txBody>
      <dsp:txXfrm>
        <a:off x="1239667" y="459975"/>
        <a:ext cx="1722460" cy="1056964"/>
      </dsp:txXfrm>
    </dsp:sp>
    <dsp:sp modelId="{B502BA1C-F0B4-D243-A944-103BF78FD999}">
      <dsp:nvSpPr>
        <dsp:cNvPr id="0" name=""/>
        <dsp:cNvSpPr/>
      </dsp:nvSpPr>
      <dsp:spPr>
        <a:xfrm>
          <a:off x="1774022" y="1516939"/>
          <a:ext cx="2348809" cy="23488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Strengths Movement</a:t>
          </a:r>
          <a:endParaRPr lang="en-US" sz="2100" kern="1200" dirty="0"/>
        </a:p>
      </dsp:txBody>
      <dsp:txXfrm>
        <a:off x="2492366" y="2123714"/>
        <a:ext cx="1409285" cy="1291845"/>
      </dsp:txXfrm>
    </dsp:sp>
    <dsp:sp modelId="{DD98697D-9543-1D44-87AA-75CA4550005C}">
      <dsp:nvSpPr>
        <dsp:cNvPr id="0" name=""/>
        <dsp:cNvSpPr/>
      </dsp:nvSpPr>
      <dsp:spPr>
        <a:xfrm>
          <a:off x="78964" y="1516939"/>
          <a:ext cx="2348809" cy="23488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Positive Psychology</a:t>
          </a:r>
          <a:endParaRPr lang="en-US" sz="2100" kern="1200" dirty="0"/>
        </a:p>
      </dsp:txBody>
      <dsp:txXfrm>
        <a:off x="300144" y="2123714"/>
        <a:ext cx="1409285" cy="12918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0F5DEC-BA55-5043-93A7-EC7FB7F495D9}">
      <dsp:nvSpPr>
        <dsp:cNvPr id="0" name=""/>
        <dsp:cNvSpPr/>
      </dsp:nvSpPr>
      <dsp:spPr>
        <a:xfrm>
          <a:off x="612955" y="943386"/>
          <a:ext cx="3257550" cy="32627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5BA2CA-E881-7145-A3E6-28C36E61DF08}">
      <dsp:nvSpPr>
        <dsp:cNvPr id="0" name=""/>
        <dsp:cNvSpPr/>
      </dsp:nvSpPr>
      <dsp:spPr>
        <a:xfrm>
          <a:off x="974815" y="1307852"/>
          <a:ext cx="2533830" cy="2533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D23F60-CAE6-1543-B626-3DE738DC7EDC}">
      <dsp:nvSpPr>
        <dsp:cNvPr id="0" name=""/>
        <dsp:cNvSpPr/>
      </dsp:nvSpPr>
      <dsp:spPr>
        <a:xfrm>
          <a:off x="1336674" y="1669711"/>
          <a:ext cx="1810111" cy="1810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85AE09-C220-4042-8A6E-3DC557C0F6DD}">
      <dsp:nvSpPr>
        <dsp:cNvPr id="0" name=""/>
        <dsp:cNvSpPr/>
      </dsp:nvSpPr>
      <dsp:spPr>
        <a:xfrm>
          <a:off x="1698805" y="2031842"/>
          <a:ext cx="1085850" cy="10858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0E2578-A962-4A40-B44E-6145C08AB580}">
      <dsp:nvSpPr>
        <dsp:cNvPr id="0" name=""/>
        <dsp:cNvSpPr/>
      </dsp:nvSpPr>
      <dsp:spPr>
        <a:xfrm>
          <a:off x="2060665" y="2393702"/>
          <a:ext cx="362130" cy="3621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6A2D6-0982-9449-876F-CD68B51B6375}">
      <dsp:nvSpPr>
        <dsp:cNvPr id="0" name=""/>
        <dsp:cNvSpPr/>
      </dsp:nvSpPr>
      <dsp:spPr>
        <a:xfrm>
          <a:off x="3317094" y="137251"/>
          <a:ext cx="3821448" cy="5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The Wisdom of INQUIRY</a:t>
          </a:r>
          <a:endParaRPr lang="en-US" sz="2000" b="1" i="0" kern="1200" dirty="0">
            <a:solidFill>
              <a:schemeClr val="tx1"/>
            </a:solidFill>
            <a:latin typeface="Arial Narrow Bold"/>
            <a:cs typeface="Arial Narrow Bold"/>
          </a:endParaRPr>
        </a:p>
      </dsp:txBody>
      <dsp:txXfrm>
        <a:off x="3317094" y="137251"/>
        <a:ext cx="3821448" cy="575066"/>
      </dsp:txXfrm>
    </dsp:sp>
    <dsp:sp modelId="{78FCDD39-AE88-8742-9A97-E5E62FB3A052}">
      <dsp:nvSpPr>
        <dsp:cNvPr id="0" name=""/>
        <dsp:cNvSpPr/>
      </dsp:nvSpPr>
      <dsp:spPr>
        <a:xfrm>
          <a:off x="4006236" y="424784"/>
          <a:ext cx="40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131475-FE46-6447-A0D6-638C59B1AA72}">
      <dsp:nvSpPr>
        <dsp:cNvPr id="0" name=""/>
        <dsp:cNvSpPr/>
      </dsp:nvSpPr>
      <dsp:spPr>
        <a:xfrm rot="5400000">
          <a:off x="2047634" y="618880"/>
          <a:ext cx="2149983" cy="17617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907B0F-247D-9044-BDF8-782D7C3FAB1D}">
      <dsp:nvSpPr>
        <dsp:cNvPr id="0" name=""/>
        <dsp:cNvSpPr/>
      </dsp:nvSpPr>
      <dsp:spPr>
        <a:xfrm>
          <a:off x="3107006" y="745327"/>
          <a:ext cx="4241623" cy="5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   The Genius of INCLUSION</a:t>
          </a:r>
          <a:endParaRPr lang="en-US" sz="2000" b="1" i="0" kern="1200" dirty="0">
            <a:solidFill>
              <a:schemeClr val="tx1"/>
            </a:solidFill>
            <a:latin typeface="Arial Narrow Bold"/>
            <a:cs typeface="Arial Narrow Bold"/>
          </a:endParaRPr>
        </a:p>
      </dsp:txBody>
      <dsp:txXfrm>
        <a:off x="3107006" y="745327"/>
        <a:ext cx="4241623" cy="575066"/>
      </dsp:txXfrm>
    </dsp:sp>
    <dsp:sp modelId="{326062C4-C214-2449-B1A2-1E7788A9FA5E}">
      <dsp:nvSpPr>
        <dsp:cNvPr id="0" name=""/>
        <dsp:cNvSpPr/>
      </dsp:nvSpPr>
      <dsp:spPr>
        <a:xfrm>
          <a:off x="4006236" y="1032860"/>
          <a:ext cx="40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5B1341-DF3A-CB48-9870-88254880DFB9}">
      <dsp:nvSpPr>
        <dsp:cNvPr id="0" name=""/>
        <dsp:cNvSpPr/>
      </dsp:nvSpPr>
      <dsp:spPr>
        <a:xfrm rot="5400000">
          <a:off x="2363563" y="1180753"/>
          <a:ext cx="1790132" cy="149304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0B2593-494B-214D-90F2-EBA9EADE2150}">
      <dsp:nvSpPr>
        <dsp:cNvPr id="0" name=""/>
        <dsp:cNvSpPr/>
      </dsp:nvSpPr>
      <dsp:spPr>
        <a:xfrm>
          <a:off x="3252390" y="1353403"/>
          <a:ext cx="3950854" cy="5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 The Art of ILLUMINATION</a:t>
          </a:r>
          <a:endParaRPr lang="en-US" sz="2000" b="1" i="0" kern="1200" dirty="0">
            <a:solidFill>
              <a:schemeClr val="tx1"/>
            </a:solidFill>
            <a:latin typeface="Arial Narrow Bold"/>
            <a:cs typeface="Arial Narrow Bold"/>
          </a:endParaRPr>
        </a:p>
      </dsp:txBody>
      <dsp:txXfrm>
        <a:off x="3252390" y="1353403"/>
        <a:ext cx="3950854" cy="575066"/>
      </dsp:txXfrm>
    </dsp:sp>
    <dsp:sp modelId="{62E75153-5CF0-084A-A5D1-E4057EB66C86}">
      <dsp:nvSpPr>
        <dsp:cNvPr id="0" name=""/>
        <dsp:cNvSpPr/>
      </dsp:nvSpPr>
      <dsp:spPr>
        <a:xfrm>
          <a:off x="4006236" y="1640936"/>
          <a:ext cx="40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480DDF-33CC-2D46-826B-27EBB8CD37F4}">
      <dsp:nvSpPr>
        <dsp:cNvPr id="0" name=""/>
        <dsp:cNvSpPr/>
      </dsp:nvSpPr>
      <dsp:spPr>
        <a:xfrm rot="5400000">
          <a:off x="2673356" y="1719660"/>
          <a:ext cx="1411605" cy="12541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C8C8E3-6F15-C943-B0AB-6089AFEFB9D6}">
      <dsp:nvSpPr>
        <dsp:cNvPr id="0" name=""/>
        <dsp:cNvSpPr/>
      </dsp:nvSpPr>
      <dsp:spPr>
        <a:xfrm>
          <a:off x="3026317" y="1948449"/>
          <a:ext cx="4403002" cy="5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     The Courage of INSPIRATION</a:t>
          </a:r>
          <a:endParaRPr lang="en-US" sz="2000" b="1" i="0" kern="1200" dirty="0">
            <a:solidFill>
              <a:schemeClr val="tx1"/>
            </a:solidFill>
            <a:latin typeface="Arial Narrow Bold"/>
            <a:cs typeface="Arial Narrow Bold"/>
          </a:endParaRPr>
        </a:p>
      </dsp:txBody>
      <dsp:txXfrm>
        <a:off x="3026317" y="1948449"/>
        <a:ext cx="4403002" cy="575066"/>
      </dsp:txXfrm>
    </dsp:sp>
    <dsp:sp modelId="{95073AF0-E703-6C45-8421-59A4B2F15C6A}">
      <dsp:nvSpPr>
        <dsp:cNvPr id="0" name=""/>
        <dsp:cNvSpPr/>
      </dsp:nvSpPr>
      <dsp:spPr>
        <a:xfrm>
          <a:off x="4006236" y="2235982"/>
          <a:ext cx="40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0129CA-CD59-5A49-B34E-49AD37580B47}">
      <dsp:nvSpPr>
        <dsp:cNvPr id="0" name=""/>
        <dsp:cNvSpPr/>
      </dsp:nvSpPr>
      <dsp:spPr>
        <a:xfrm rot="5400000">
          <a:off x="2981737" y="2288646"/>
          <a:ext cx="1077163" cy="97183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F67C46-F255-7447-9F5E-EE47ECA8C918}">
      <dsp:nvSpPr>
        <dsp:cNvPr id="0" name=""/>
        <dsp:cNvSpPr/>
      </dsp:nvSpPr>
      <dsp:spPr>
        <a:xfrm>
          <a:off x="3107006" y="2526121"/>
          <a:ext cx="4241623" cy="575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rial Narrow Bold"/>
              <a:cs typeface="Arial Narrow Bold"/>
            </a:rPr>
            <a:t>                    The Path of INTEGRITY</a:t>
          </a:r>
          <a:endParaRPr lang="en-US" sz="2000" b="1" i="0" kern="1200" dirty="0">
            <a:solidFill>
              <a:schemeClr val="tx1"/>
            </a:solidFill>
            <a:latin typeface="Arial Narrow Bold"/>
            <a:cs typeface="Arial Narrow Bold"/>
          </a:endParaRPr>
        </a:p>
      </dsp:txBody>
      <dsp:txXfrm>
        <a:off x="3107006" y="2526121"/>
        <a:ext cx="4241623" cy="575066"/>
      </dsp:txXfrm>
    </dsp:sp>
    <dsp:sp modelId="{63C84DD7-A3B6-9241-A4B1-951E9EEF2E2C}">
      <dsp:nvSpPr>
        <dsp:cNvPr id="0" name=""/>
        <dsp:cNvSpPr/>
      </dsp:nvSpPr>
      <dsp:spPr>
        <a:xfrm>
          <a:off x="4006236" y="2813654"/>
          <a:ext cx="4071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A3EE94-971D-BF4C-BAAB-B0C32C39A545}">
      <dsp:nvSpPr>
        <dsp:cNvPr id="0" name=""/>
        <dsp:cNvSpPr/>
      </dsp:nvSpPr>
      <dsp:spPr>
        <a:xfrm rot="5400000">
          <a:off x="3273288" y="2840800"/>
          <a:ext cx="760095" cy="70580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A0A9E-9C34-8748-9A72-B80A427C3E8E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43A99-9F16-EF4B-B75A-F87B9E7D9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FFD96-BF13-B440-8CC1-2EB2DD8021E9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3922-017B-FB4E-8964-DA4A3C512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Dorrie’s</a:t>
            </a:r>
            <a:r>
              <a:rPr lang="en-US" dirty="0" smtClean="0"/>
              <a:t> question – How do I transform my workforce</a:t>
            </a:r>
            <a:r>
              <a:rPr lang="en-US" baseline="0" dirty="0" smtClean="0"/>
              <a:t> from fear to courage? Study courage, risk taking..</a:t>
            </a:r>
          </a:p>
          <a:p>
            <a:r>
              <a:rPr lang="en-US" baseline="0" dirty="0" smtClean="0"/>
              <a:t>Brian’s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UVA story of meeting with Dean and then debriefing and debriefing</a:t>
            </a:r>
            <a:r>
              <a:rPr lang="en-US" baseline="0" dirty="0" smtClean="0"/>
              <a:t> and debriefing….4 times.</a:t>
            </a:r>
          </a:p>
          <a:p>
            <a:r>
              <a:rPr lang="en-US" baseline="0" dirty="0" smtClean="0"/>
              <a:t>Pope and Rabbi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Idaho State Department of Education – Services for Students who are Deaf</a:t>
            </a:r>
            <a:r>
              <a:rPr lang="en-US" baseline="0" dirty="0" smtClean="0"/>
              <a:t> and Blind</a:t>
            </a:r>
          </a:p>
          <a:p>
            <a:r>
              <a:rPr lang="en-US" baseline="0" dirty="0" smtClean="0"/>
              <a:t>George’s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Idaho</a:t>
            </a:r>
            <a:r>
              <a:rPr lang="en-US" baseline="0" dirty="0" smtClean="0"/>
              <a:t> State Dept of Education – George’s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</a:t>
            </a:r>
            <a:r>
              <a:rPr lang="en-US" baseline="0" dirty="0" smtClean="0"/>
              <a:t> – Strengths spotting, alignment, developing in areas of strengths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86550-E391-9F4B-BF29-3025D2BA5330}" type="slidenum">
              <a:rPr lang="en-US"/>
              <a:pPr/>
              <a:t>17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4"/>
            <a:ext cx="5030391" cy="4113893"/>
          </a:xfrm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StrengthsFinder</a:t>
            </a:r>
            <a:r>
              <a:rPr lang="en-US" dirty="0" smtClean="0"/>
              <a:t>™ instrument was developed over 30 years by interviewing more than 2 million people from all walks of life (e.g., teachers, managers, doctors, athletes, stockbrokers, accountants, housekeepers, soldiers, nurses, pastors, CEOs). From these interviews they developed 34 strengths.</a:t>
            </a:r>
            <a:endParaRPr lang="en-US" b="1" dirty="0" smtClean="0"/>
          </a:p>
          <a:p>
            <a:r>
              <a:rPr lang="en-US" dirty="0" smtClean="0"/>
              <a:t>Are made up of</a:t>
            </a:r>
            <a:r>
              <a:rPr lang="en-US" baseline="0" dirty="0" smtClean="0"/>
              <a:t> Talents, knowledge and skills.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Wingdings 2" pitchFamily="26" charset="2"/>
              <a:buNone/>
            </a:pPr>
            <a:r>
              <a:rPr lang="en-US" b="1" i="1" dirty="0" smtClean="0">
                <a:solidFill>
                  <a:srgbClr val="000000"/>
                </a:solidFill>
                <a:ea typeface="ＭＳ Ｐゴシック" pitchFamily="26" charset="-128"/>
              </a:rPr>
              <a:t>What percentage of a typical day do you spend playing to your strengths?”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26" charset="-128"/>
              </a:rPr>
              <a:t> 17% of people say most of the time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26" charset="-128"/>
              </a:rPr>
              <a:t>That’s less than 2 out of 10 people!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Dorrie’s</a:t>
            </a:r>
            <a:r>
              <a:rPr lang="en-US" dirty="0" smtClean="0"/>
              <a:t> question – How do I transform my workforce</a:t>
            </a:r>
            <a:r>
              <a:rPr lang="en-US" baseline="0" dirty="0" smtClean="0"/>
              <a:t> from fear to courage? Study courage, risk taking..</a:t>
            </a:r>
          </a:p>
          <a:p>
            <a:r>
              <a:rPr lang="en-US" baseline="0" dirty="0" smtClean="0"/>
              <a:t>Brian’s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89A61-4623-634D-8318-809E6A78B34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Revolution</a:t>
            </a:r>
            <a:r>
              <a:rPr lang="en-US" baseline="0" dirty="0" smtClean="0"/>
              <a:t> in leadership and change</a:t>
            </a:r>
          </a:p>
          <a:p>
            <a:r>
              <a:rPr lang="en-US" dirty="0" smtClean="0"/>
              <a:t>My personal invitation</a:t>
            </a:r>
            <a:r>
              <a:rPr lang="en-US" baseline="0" dirty="0" smtClean="0"/>
              <a:t> was in 1980 from a spiritual teacher who said,  Diana it is time for you to </a:t>
            </a:r>
            <a:r>
              <a:rPr lang="en-US" dirty="0" smtClean="0"/>
              <a:t>“learn to live</a:t>
            </a:r>
            <a:r>
              <a:rPr lang="en-US" baseline="0" dirty="0" smtClean="0"/>
              <a:t> and work in the energetically positive.”</a:t>
            </a:r>
          </a:p>
          <a:p>
            <a:r>
              <a:rPr lang="en-US" baseline="0" dirty="0" smtClean="0"/>
              <a:t>Bob Quinn, AI is changing the way we do change, it is leading a positive revolution.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Hope:</a:t>
            </a:r>
            <a:r>
              <a:rPr lang="en-US" baseline="0" dirty="0" smtClean="0"/>
              <a:t>  </a:t>
            </a:r>
            <a:r>
              <a:rPr lang="en-US" dirty="0" smtClean="0"/>
              <a:t>Believing</a:t>
            </a:r>
            <a:r>
              <a:rPr lang="en-US" baseline="0" dirty="0" smtClean="0"/>
              <a:t> in the Best in the Midst of the Worst</a:t>
            </a:r>
          </a:p>
          <a:p>
            <a:r>
              <a:rPr lang="en-US" dirty="0" smtClean="0"/>
              <a:t>Vision and Path Forward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ea typeface="ＭＳ Ｐゴシック" pitchFamily="26" charset="-128"/>
                <a:cs typeface="ＭＳ Ｐゴシック" pitchFamily="26" charset="-128"/>
              </a:rPr>
              <a:t>	Hope –connects one happily to the future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ea typeface="ＭＳ Ｐゴシック" pitchFamily="26" charset="-128"/>
                <a:cs typeface="ＭＳ Ｐゴシック" pitchFamily="26" charset="-128"/>
              </a:rPr>
              <a:t>	Zest –reside in the here and now</a:t>
            </a:r>
          </a:p>
          <a:p>
            <a:pPr>
              <a:lnSpc>
                <a:spcPct val="80000"/>
              </a:lnSpc>
            </a:pPr>
            <a:r>
              <a:rPr lang="en-US" sz="1200" dirty="0" smtClean="0">
                <a:ea typeface="ＭＳ Ｐゴシック" pitchFamily="26" charset="-128"/>
                <a:cs typeface="ＭＳ Ｐゴシック" pitchFamily="26" charset="-128"/>
              </a:rPr>
              <a:t>	Gratitude –connects one happily to the past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063FB-D4FA-504E-BEC5-1FFBB9A71D83}" type="slidenum">
              <a:rPr lang="en-US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5214"/>
            <a:ext cx="5033367" cy="4113893"/>
          </a:xfrm>
          <a:noFill/>
          <a:ln/>
        </p:spPr>
        <p:txBody>
          <a:bodyPr lIns="93654" tIns="46034" rIns="93654" bIns="46034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063FB-D4FA-504E-BEC5-1FFBB9A71D83}" type="slidenum">
              <a:rPr lang="en-US"/>
              <a:pPr/>
              <a:t>25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 w="12700"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5214"/>
            <a:ext cx="5033367" cy="4113893"/>
          </a:xfrm>
          <a:noFill/>
          <a:ln/>
        </p:spPr>
        <p:txBody>
          <a:bodyPr lIns="93654" tIns="46034" rIns="93654" bIns="46034"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>
                <a:ea typeface="ＭＳ Ｐゴシック" charset="-128"/>
                <a:cs typeface="ＭＳ Ｐゴシック" charset="-128"/>
              </a:rPr>
              <a:t>Less than 4+ to 1- people tend to have low self confidence, be fearful, and constricted. They are less than they can be.</a:t>
            </a:r>
          </a:p>
          <a:p>
            <a:pPr>
              <a:lnSpc>
                <a:spcPct val="80000"/>
              </a:lnSpc>
              <a:spcAft>
                <a:spcPts val="2400"/>
              </a:spcAft>
              <a:buNone/>
            </a:pPr>
            <a:r>
              <a:rPr lang="en-US" sz="1200" dirty="0" smtClean="0">
                <a:ea typeface="ＭＳ Ｐゴシック" charset="-128"/>
                <a:cs typeface="ＭＳ Ｐゴシック" charset="-128"/>
              </a:rPr>
              <a:t>Over 11+ to 1- people tend not to believe what they hear. It seems unrealistic.</a:t>
            </a:r>
          </a:p>
          <a:p>
            <a:endParaRPr lang="en-US" baseline="0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Dorrie’s</a:t>
            </a:r>
            <a:r>
              <a:rPr lang="en-US" dirty="0" smtClean="0"/>
              <a:t> question – How do I transform my workforce</a:t>
            </a:r>
            <a:r>
              <a:rPr lang="en-US" baseline="0" dirty="0" smtClean="0"/>
              <a:t> from fear to courage? Study courage, risk taking..</a:t>
            </a:r>
          </a:p>
          <a:p>
            <a:r>
              <a:rPr lang="en-US" baseline="0" dirty="0" smtClean="0"/>
              <a:t>Brian’s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Integrity, Integral, Wholeness</a:t>
            </a:r>
          </a:p>
          <a:p>
            <a:r>
              <a:rPr lang="en-US" baseline="0" dirty="0" smtClean="0"/>
              <a:t>Triple Bottom Line: People, Profit and Planet</a:t>
            </a:r>
          </a:p>
          <a:p>
            <a:r>
              <a:rPr lang="en-US" baseline="0" dirty="0" smtClean="0"/>
              <a:t>“I ratted on myself”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– Asking Value Based Questions, Choose the</a:t>
            </a:r>
            <a:r>
              <a:rPr lang="en-US" baseline="0" dirty="0" smtClean="0"/>
              <a:t> Topic of your questions, Put your values in your questions. Brian’s Story</a:t>
            </a:r>
          </a:p>
          <a:p>
            <a:r>
              <a:rPr lang="en-US" baseline="0" dirty="0" smtClean="0"/>
              <a:t>Or The River that Connects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3922-017B-FB4E-8964-DA4A3C5125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319527-6B0F-CD47-A0B3-5E527D7D5F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ED1AF-E3C5-3043-8303-2C00D0555319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 w="12700"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5214"/>
            <a:ext cx="5033367" cy="4113893"/>
          </a:xfrm>
          <a:noFill/>
          <a:ln/>
        </p:spPr>
        <p:txBody>
          <a:bodyPr lIns="93654" tIns="46034" rIns="93654" bIns="46034"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3E22-6A50-CA4C-B9E5-FCAF4E5697FD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97-779F-A44F-83BF-D62DB8F88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D6DD-CD8A-0D40-AF95-211B02DD7314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46A-2FFA-8B4F-9962-BC5468D3EF93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D226-3225-8842-A166-D9A3948A4BEC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0" y="762000"/>
            <a:ext cx="381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F8F8-BBAF-A247-BC42-D73682E06EE9}" type="datetime1">
              <a:rPr lang="en-US" smtClean="0"/>
              <a:pPr>
                <a:defRPr/>
              </a:pPr>
              <a:t>5/3/2010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7263-DA27-D446-A908-3D3904B33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4CA4-81C2-C64F-B2C5-D3AC4CE1E117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8AC9-B84F-F242-8BDD-DC2285E0631B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4154-CE70-7E4B-B739-28D1C4891734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87C-65A5-496D-87B3-2194CD173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6AEE-4703-C64C-BF44-07392D99BB72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76AC-E06B-7B42-BA0A-7D2F4E3C36BF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EE24-FCE8-D043-86C5-2263967AF800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AD7A2-07A2-6348-AB46-2823ED23D6CD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C222-B43B-E549-97C2-972A2400E00C}" type="datetime1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3E997-779F-A44F-83BF-D62DB8F88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2B5208E-F3A8-1C4C-8713-53EF1065C974}" type="datetime1">
              <a:rPr lang="en-US" smtClean="0"/>
              <a:pPr/>
              <a:t>5/3/2010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(c) Corporation for Positive Change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D5F23F16-68F7-844E-BB68-FF45DC09917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68" r:id="rId12"/>
    <p:sldLayoutId id="2147484469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@positivechange.org" TargetMode="External"/><Relationship Id="rId2" Type="http://schemas.openxmlformats.org/officeDocument/2006/relationships/hyperlink" Target="http://www.positivechange.or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94567"/>
            <a:ext cx="6498158" cy="17218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Appreciative Leadership</a:t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Diana Whitney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163990"/>
            <a:ext cx="6498159" cy="1463614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Chesapeake Bay ODN Conference 2010</a:t>
            </a:r>
          </a:p>
          <a:p>
            <a:r>
              <a:rPr lang="en-US" sz="2353" i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“Leading Transformation in Complex Times”</a:t>
            </a:r>
          </a:p>
          <a:p>
            <a:endParaRPr lang="en-US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89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Inquiry is the Intervention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1219200" y="1422400"/>
            <a:ext cx="79248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404813" indent="-404813">
              <a:lnSpc>
                <a:spcPct val="125000"/>
              </a:lnSpc>
              <a:spcBef>
                <a:spcPct val="20000"/>
              </a:spcBef>
              <a:buFont typeface="Wingdings" charset="2"/>
              <a:buChar char="Ø"/>
            </a:pPr>
            <a:endParaRPr lang="en-US" sz="2800" dirty="0" smtClean="0"/>
          </a:p>
          <a:p>
            <a:pPr marL="404813" indent="-404813">
              <a:lnSpc>
                <a:spcPct val="125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questions we ask are fateful.</a:t>
            </a:r>
          </a:p>
          <a:p>
            <a:pPr marL="404813" indent="-404813">
              <a:lnSpc>
                <a:spcPct val="125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2800" dirty="0"/>
              <a:t>They determine what we find.</a:t>
            </a:r>
          </a:p>
          <a:p>
            <a:pPr marL="404813" indent="-404813">
              <a:lnSpc>
                <a:spcPct val="125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2800" dirty="0"/>
              <a:t>They create the world as we know it</a:t>
            </a:r>
            <a:r>
              <a:rPr lang="en-US" sz="2800" dirty="0" smtClean="0"/>
              <a:t>.</a:t>
            </a:r>
            <a:endParaRPr lang="en-US" sz="3600" b="1" dirty="0" smtClean="0"/>
          </a:p>
          <a:p>
            <a:pPr marL="404813" indent="-404813">
              <a:spcBef>
                <a:spcPct val="20000"/>
              </a:spcBef>
              <a:buFont typeface="Wingdings" charset="2"/>
              <a:buChar char="Ø"/>
            </a:pPr>
            <a:endParaRPr lang="en-US" sz="2800" b="1" dirty="0"/>
          </a:p>
          <a:p>
            <a:pPr marL="581025" lvl="1" indent="-4763">
              <a:spcBef>
                <a:spcPct val="20000"/>
              </a:spcBef>
              <a:buFont typeface="Wingdings" charset="2"/>
              <a:buChar char="Ø"/>
            </a:pPr>
            <a:endParaRPr lang="en-US" sz="2400" b="1" i="1" dirty="0"/>
          </a:p>
          <a:p>
            <a:pPr marL="404813" indent="-404813">
              <a:spcBef>
                <a:spcPct val="20000"/>
              </a:spcBef>
              <a:buFont typeface="Wingdings" charset="2"/>
              <a:buChar char="Ø"/>
            </a:pPr>
            <a:endParaRPr lang="en-US" sz="3200" b="1" i="1" dirty="0"/>
          </a:p>
          <a:p>
            <a:pPr marL="404813" indent="-404813">
              <a:spcBef>
                <a:spcPct val="20000"/>
              </a:spcBef>
              <a:buFont typeface="Wingdings" charset="2"/>
              <a:buChar char="Ø"/>
            </a:pPr>
            <a:endParaRPr lang="en-US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53829" y="47924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56125" y="5413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011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What We Study Matters</a:t>
            </a:r>
            <a:br>
              <a:rPr lang="en-US" sz="36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It sets the agenda for dialogue, learning and change.</a:t>
            </a:r>
            <a:endParaRPr lang="en-US" sz="20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3581400" cy="2057400"/>
          </a:xfrm>
        </p:spPr>
        <p:txBody>
          <a:bodyPr/>
          <a:lstStyle/>
          <a:p>
            <a:pPr indent="6350" algn="ctr" eaLnBrk="1" hangingPunct="1"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indent="6350" algn="ctr" eaLnBrk="1" hangingPunct="1">
              <a:buFontTx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indent="6350" eaLnBrk="1" hangingPunct="1">
              <a:buFontTx/>
              <a:buNone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      Stress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at Work</a:t>
            </a:r>
          </a:p>
          <a:p>
            <a:pPr indent="6350" eaLnBrk="1" hangingPunct="1"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indent="6350" eaLnBrk="1" hangingPunct="1"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1721" y="1524000"/>
            <a:ext cx="3436185" cy="46021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   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Joyful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Productivity</a:t>
            </a:r>
          </a:p>
          <a:p>
            <a:pPr marL="0" indent="0" eaLnBrk="1" hangingPunct="1"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257856" y="2730838"/>
          <a:ext cx="2376488" cy="2760533"/>
        </p:xfrm>
        <a:graphic>
          <a:graphicData uri="http://schemas.openxmlformats.org/presentationml/2006/ole">
            <p:oleObj spid="_x0000_s102402" name="Clip" r:id="rId4" imgW="2922480" imgH="34689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975" y="2897886"/>
            <a:ext cx="2386106" cy="259348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Put your values in your questions.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Appreciative Leadership Practice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579" y="1408061"/>
            <a:ext cx="1225321" cy="12253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201" y="1374742"/>
            <a:ext cx="1782400" cy="1390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338" y="580989"/>
            <a:ext cx="1258577" cy="14891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Social Construction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Meaning is made in relationship.</a:t>
            </a:r>
          </a:p>
          <a:p>
            <a:pPr lvl="2"/>
            <a:r>
              <a:rPr lang="en-US" dirty="0" smtClean="0"/>
              <a:t>Conversation, language, words and stories are our vehicles – for making meaning and creating realities.</a:t>
            </a:r>
          </a:p>
          <a:p>
            <a:r>
              <a:rPr lang="en-US" dirty="0" smtClean="0"/>
              <a:t>Human organizing is conversational.</a:t>
            </a:r>
          </a:p>
          <a:p>
            <a:pPr lvl="2"/>
            <a:r>
              <a:rPr lang="en-US" dirty="0" smtClean="0"/>
              <a:t>“Organization culture is the story we tell ourselves about ourselves and then we forget it’s just a story.”</a:t>
            </a:r>
          </a:p>
          <a:p>
            <a:pPr lvl="2"/>
            <a:r>
              <a:rPr lang="en-US" dirty="0" smtClean="0"/>
              <a:t>We are constantly analyzing, interpreting, making sense and creating realities together.</a:t>
            </a:r>
          </a:p>
          <a:p>
            <a:r>
              <a:rPr lang="en-US" dirty="0" smtClean="0"/>
              <a:t>To change organizations is to change the conversation – who talks to whom about what.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2.The Genius of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Engaging </a:t>
            </a:r>
            <a:r>
              <a:rPr lang="en-US" dirty="0" smtClean="0">
                <a:solidFill>
                  <a:schemeClr val="accent6"/>
                </a:solidFill>
              </a:rPr>
              <a:t>With</a:t>
            </a:r>
            <a:r>
              <a:rPr lang="en-US" dirty="0" smtClean="0"/>
              <a:t> People to Co-Create the Future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All the people </a:t>
            </a:r>
            <a:r>
              <a:rPr lang="en-US" dirty="0" smtClean="0"/>
              <a:t>who’s future it is need to be in the conversation about the future.</a:t>
            </a:r>
          </a:p>
          <a:p>
            <a:r>
              <a:rPr lang="en-US" dirty="0" smtClean="0"/>
              <a:t>People commit to what they help create.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5425" y="29791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416" y="2256324"/>
            <a:ext cx="2913350" cy="1661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399" y="5943601"/>
            <a:ext cx="3250798" cy="8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i="1" dirty="0" smtClean="0"/>
              <a:t>Appreciative Leadership</a:t>
            </a:r>
          </a:p>
          <a:p>
            <a:pPr>
              <a:spcAft>
                <a:spcPts val="600"/>
              </a:spcAft>
            </a:pPr>
            <a:r>
              <a:rPr lang="en-US" sz="1000" dirty="0" smtClean="0"/>
              <a:t>Whitney, </a:t>
            </a:r>
            <a:r>
              <a:rPr lang="en-US" sz="1000" dirty="0" err="1" smtClean="0"/>
              <a:t>Trosten</a:t>
            </a:r>
            <a:r>
              <a:rPr lang="en-US" sz="1000" dirty="0" smtClean="0"/>
              <a:t>-Bloom, Rader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339231" cy="1362075"/>
          </a:xfrm>
        </p:spPr>
        <p:txBody>
          <a:bodyPr/>
          <a:lstStyle/>
          <a:p>
            <a:r>
              <a:rPr lang="en-US" sz="3600" dirty="0" smtClean="0"/>
              <a:t>Inquiry Among Improbable Pairs.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Appreciative Leadership Practice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6858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3. The Art of Illumination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Bringing Out the Best of People and Situations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2555571"/>
            <a:ext cx="3799051" cy="23847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398" y="5675504"/>
            <a:ext cx="3486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200" b="1" i="1" dirty="0" smtClean="0"/>
          </a:p>
          <a:p>
            <a:pPr>
              <a:spcAft>
                <a:spcPts val="600"/>
              </a:spcAft>
            </a:pPr>
            <a:r>
              <a:rPr lang="en-US" sz="1200" b="1" i="1" dirty="0" smtClean="0"/>
              <a:t>Appreciative Leadership</a:t>
            </a:r>
          </a:p>
          <a:p>
            <a:pPr>
              <a:spcAft>
                <a:spcPts val="600"/>
              </a:spcAft>
            </a:pPr>
            <a:r>
              <a:rPr lang="en-US" sz="1000" dirty="0" smtClean="0"/>
              <a:t>Whitney, </a:t>
            </a:r>
            <a:r>
              <a:rPr lang="en-US" sz="1000" dirty="0" err="1" smtClean="0"/>
              <a:t>Trosten</a:t>
            </a:r>
            <a:r>
              <a:rPr lang="en-US" sz="1000" dirty="0" smtClean="0"/>
              <a:t>-Bloom, Rader</a:t>
            </a:r>
            <a:endParaRPr lang="en-US" sz="1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Peter </a:t>
            </a:r>
            <a:r>
              <a:rPr lang="en-US" dirty="0" err="1" smtClean="0"/>
              <a:t>Drucker</a:t>
            </a:r>
            <a:endParaRPr lang="en-US" b="1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7110" name="Picture 4" descr="drucker 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-8943" r="-8943"/>
          <a:stretch>
            <a:fillRect/>
          </a:stretch>
        </p:blipFill>
        <p:spPr>
          <a:xfrm>
            <a:off x="1119730" y="1969533"/>
            <a:ext cx="2681997" cy="2856467"/>
          </a:xfrm>
        </p:spPr>
      </p:pic>
      <p:sp>
        <p:nvSpPr>
          <p:cNvPr id="4710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021861" y="1600200"/>
            <a:ext cx="4569690" cy="4675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>
                <a:ea typeface="ＭＳ Ｐゴシック" charset="-128"/>
                <a:cs typeface="ＭＳ Ｐゴシック" charset="-128"/>
              </a:rPr>
              <a:t>	</a:t>
            </a:r>
          </a:p>
          <a:p>
            <a:pPr>
              <a:buNone/>
            </a:pPr>
            <a:r>
              <a:rPr lang="en-US" sz="2400" i="1" dirty="0" smtClean="0">
                <a:ea typeface="ＭＳ Ｐゴシック" charset="-128"/>
                <a:cs typeface="ＭＳ Ｐゴシック" charset="-128"/>
              </a:rPr>
              <a:t>	</a:t>
            </a:r>
            <a:r>
              <a:rPr lang="en-US" sz="2800" i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The task of leadership is to create an alignment of strengths – for a purpose or toward a goal – in such a way that weaknesses become irrelevant.</a:t>
            </a:r>
          </a:p>
          <a:p>
            <a:endParaRPr lang="en-US" sz="2400" dirty="0" smtClean="0"/>
          </a:p>
          <a:p>
            <a:pPr marL="4763" indent="-4763" eaLnBrk="1" hangingPunct="1">
              <a:lnSpc>
                <a:spcPct val="85000"/>
              </a:lnSpc>
              <a:buNone/>
            </a:pPr>
            <a:endParaRPr lang="en-US" sz="2400" b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17263-DA27-D446-A908-3D3904B33FA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9275" y="1600201"/>
            <a:ext cx="347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61983" y="5927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49275" y="1845733"/>
            <a:ext cx="3840480" cy="409786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“Near perfect performance in an activity.”</a:t>
            </a:r>
          </a:p>
          <a:p>
            <a:endParaRPr lang="en-US" sz="4000" dirty="0" smtClean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148667" y="1845733"/>
            <a:ext cx="4995333" cy="4097868"/>
          </a:xfrm>
        </p:spPr>
        <p:txBody>
          <a:bodyPr>
            <a:normAutofit/>
          </a:bodyPr>
          <a:lstStyle/>
          <a:p>
            <a:pPr lvl="2"/>
            <a:r>
              <a:rPr lang="en-US" sz="2600" dirty="0" smtClean="0"/>
              <a:t>Feel easy.</a:t>
            </a:r>
          </a:p>
          <a:p>
            <a:pPr lvl="2"/>
            <a:r>
              <a:rPr lang="en-US" sz="2600" dirty="0" smtClean="0"/>
              <a:t>Increase excellence, success, productivity.</a:t>
            </a:r>
          </a:p>
          <a:p>
            <a:pPr lvl="2"/>
            <a:r>
              <a:rPr lang="en-US" sz="2600" dirty="0" smtClean="0"/>
              <a:t>Provide a sense of joy, flow, energy, and fulfillment. </a:t>
            </a:r>
            <a:endParaRPr lang="en-US" dirty="0" smtClean="0"/>
          </a:p>
          <a:p>
            <a:pPr lvl="3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	</a:t>
            </a:r>
          </a:p>
          <a:p>
            <a:pPr lvl="3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	</a:t>
            </a:r>
          </a:p>
          <a:p>
            <a:pPr lvl="3">
              <a:buNone/>
            </a:pPr>
            <a:r>
              <a:rPr lang="en-US" sz="1200" b="1" i="1" dirty="0" smtClean="0">
                <a:solidFill>
                  <a:srgbClr val="000000"/>
                </a:solidFill>
              </a:rPr>
              <a:t>	Now, Discover Your Strengths</a:t>
            </a:r>
          </a:p>
          <a:p>
            <a:pPr lvl="3">
              <a:buNone/>
            </a:pPr>
            <a:r>
              <a:rPr lang="en-US" sz="1200" dirty="0" smtClean="0"/>
              <a:t>	Buckingham and Clifton</a:t>
            </a:r>
          </a:p>
          <a:p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525841" y="3178381"/>
            <a:ext cx="2148692" cy="223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Excellent Performers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44699"/>
            <a:ext cx="8042276" cy="389890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Are rarely well-rounded. </a:t>
            </a:r>
          </a:p>
          <a:p>
            <a:pPr lvl="0"/>
            <a:r>
              <a:rPr lang="en-US" dirty="0" smtClean="0"/>
              <a:t>They capitalize on their strengths. </a:t>
            </a:r>
          </a:p>
          <a:p>
            <a:pPr lvl="0">
              <a:spcAft>
                <a:spcPts val="1200"/>
              </a:spcAft>
            </a:pPr>
            <a:r>
              <a:rPr lang="en-US" dirty="0" smtClean="0"/>
              <a:t>They minimize their weaknesses.</a:t>
            </a:r>
          </a:p>
          <a:p>
            <a:pPr lvl="0"/>
            <a:r>
              <a:rPr lang="en-US" dirty="0" smtClean="0">
                <a:solidFill>
                  <a:srgbClr val="900000"/>
                </a:solidFill>
              </a:rPr>
              <a:t>Each person’s greatest room for growth is in his or her areas of greatest strengths. </a:t>
            </a:r>
            <a:endParaRPr lang="en-US" dirty="0" smtClean="0"/>
          </a:p>
          <a:p>
            <a:pPr lvl="3">
              <a:buNone/>
            </a:pPr>
            <a:endParaRPr lang="en-US" b="1" i="1" dirty="0" smtClean="0">
              <a:solidFill>
                <a:srgbClr val="000000"/>
              </a:solidFill>
            </a:endParaRPr>
          </a:p>
          <a:p>
            <a:pPr lvl="3"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					</a:t>
            </a:r>
            <a:r>
              <a:rPr lang="en-US" sz="1200" b="1" i="1" dirty="0" smtClean="0">
                <a:solidFill>
                  <a:srgbClr val="000000"/>
                </a:solidFill>
              </a:rPr>
              <a:t>Now, Discover Your Strengths</a:t>
            </a:r>
          </a:p>
          <a:p>
            <a:pPr lvl="3">
              <a:buNone/>
            </a:pPr>
            <a:r>
              <a:rPr lang="en-US" sz="1200" dirty="0" smtClean="0"/>
              <a:t>					Buckingham and Clifton</a:t>
            </a:r>
          </a:p>
          <a:p>
            <a:pPr lvl="0">
              <a:buNone/>
            </a:pPr>
            <a:endParaRPr lang="en-US" sz="3600" dirty="0" smtClean="0"/>
          </a:p>
          <a:p>
            <a:pPr lvl="0"/>
            <a:endParaRPr lang="en-US" sz="36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7897906" y="1600200"/>
            <a:ext cx="1246094" cy="4343400"/>
          </a:xfrm>
        </p:spPr>
        <p:txBody>
          <a:bodyPr>
            <a:normAutofit/>
          </a:bodyPr>
          <a:lstStyle/>
          <a:p>
            <a:pPr marL="4763" indent="-4763">
              <a:lnSpc>
                <a:spcPct val="85000"/>
              </a:lnSpc>
              <a:buNone/>
            </a:pPr>
            <a:endParaRPr lang="en-US" sz="3840" i="1" dirty="0" smtClean="0">
              <a:ea typeface="ＭＳ Ｐゴシック" charset="-128"/>
              <a:cs typeface="ＭＳ Ｐゴシック" charset="-128"/>
            </a:endParaRPr>
          </a:p>
          <a:p>
            <a:pPr marL="4763" indent="-4763">
              <a:lnSpc>
                <a:spcPct val="85000"/>
              </a:lnSpc>
              <a:buNone/>
            </a:pPr>
            <a:endParaRPr lang="en-US" sz="3840" i="1" dirty="0" smtClean="0">
              <a:ea typeface="ＭＳ Ｐゴシック" charset="-128"/>
              <a:cs typeface="ＭＳ Ｐゴシック" charset="-128"/>
            </a:endParaRPr>
          </a:p>
          <a:p>
            <a:pPr marL="4763" indent="-4763">
              <a:lnSpc>
                <a:spcPct val="85000"/>
              </a:lnSpc>
              <a:buNone/>
            </a:pPr>
            <a:endParaRPr lang="en-US" sz="3840" i="1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 Invitation to</a:t>
            </a:r>
            <a:br>
              <a:rPr lang="en-US" sz="3600" dirty="0" smtClean="0"/>
            </a:br>
            <a:r>
              <a:rPr lang="en-US" sz="3600" dirty="0" smtClean="0"/>
              <a:t>A Positive Revolution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549275" y="1444532"/>
          <a:ext cx="4201796" cy="391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51071" y="1905001"/>
            <a:ext cx="3840480" cy="3686082"/>
          </a:xfrm>
        </p:spPr>
        <p:txBody>
          <a:bodyPr/>
          <a:lstStyle/>
          <a:p>
            <a:r>
              <a:rPr lang="en-US" dirty="0" smtClean="0"/>
              <a:t>Positive Organizational Scholarship</a:t>
            </a:r>
          </a:p>
          <a:p>
            <a:r>
              <a:rPr lang="en-US" dirty="0" smtClean="0"/>
              <a:t>Asset Based Development</a:t>
            </a:r>
          </a:p>
          <a:p>
            <a:r>
              <a:rPr lang="en-US" dirty="0" smtClean="0"/>
              <a:t>Positive Deviancy</a:t>
            </a:r>
          </a:p>
          <a:p>
            <a:r>
              <a:rPr lang="en-US" dirty="0" smtClean="0"/>
              <a:t>Solution Based Therapy</a:t>
            </a:r>
          </a:p>
          <a:p>
            <a:r>
              <a:rPr lang="en-US" dirty="0" smtClean="0"/>
              <a:t>Creation Spirituality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339231" cy="1362075"/>
          </a:xfrm>
        </p:spPr>
        <p:txBody>
          <a:bodyPr/>
          <a:lstStyle/>
          <a:p>
            <a:r>
              <a:rPr lang="en-US" sz="3600" dirty="0" smtClean="0"/>
              <a:t>Be a Strengths Spotter.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Appreciative Leadership Practice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401" y="711199"/>
            <a:ext cx="1724998" cy="23209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52917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Strengths Spotting Inquiry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>
              <a:latin typeface="+mn-lt"/>
            </a:endParaRPr>
          </a:p>
        </p:txBody>
      </p:sp>
      <p:sp>
        <p:nvSpPr>
          <p:cNvPr id="112643" name="Content Placeholder 10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Tell me about a recent success, something you’ve done in the past few weeks or months that gave you great satisfaction and pride. 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What did you do?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What else did you do?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What gave you the idea to do this?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Who else was involved and how did you relate to them?</a:t>
            </a:r>
          </a:p>
          <a:p>
            <a:pPr marL="1311275" lvl="3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Tell me more about what you did to make this a success.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Based upon your success story, I sense that some of your strengths are…</a:t>
            </a:r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Strengths Spotting – Try it 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28799"/>
            <a:ext cx="8042276" cy="41148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Select a partner – someone new.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Ask your partner to tell you a success story.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Listen to discover your partner’s strengths.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Reflect the strengths back to your partner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rgbClr val="000000"/>
                </a:solidFill>
              </a:rPr>
              <a:t>				Reverse Roles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 smtClean="0">
                <a:solidFill>
                  <a:srgbClr val="600000"/>
                </a:solidFill>
              </a:rPr>
              <a:t>Total Time 8 minutes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 minutes each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4. The Courage of Inspiration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1600201"/>
            <a:ext cx="4022725" cy="4343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Awakening the Creative Spirit</a:t>
            </a:r>
          </a:p>
          <a:p>
            <a:pPr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800" dirty="0" smtClean="0"/>
              <a:t>All change requires large amounts of positive emotions, energy, enthusiasm.</a:t>
            </a:r>
          </a:p>
          <a:p>
            <a:r>
              <a:rPr lang="en-US" sz="2800" dirty="0" smtClean="0"/>
              <a:t>Hope – belief in the best in the midst of the worst.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2020" y="5660448"/>
            <a:ext cx="333953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200" b="1" i="1" dirty="0" smtClean="0"/>
          </a:p>
          <a:p>
            <a:pPr>
              <a:spcAft>
                <a:spcPts val="600"/>
              </a:spcAft>
            </a:pPr>
            <a:r>
              <a:rPr lang="en-US" sz="1200" b="1" i="1" dirty="0" smtClean="0"/>
              <a:t>Appreciative Leadership</a:t>
            </a:r>
          </a:p>
          <a:p>
            <a:pPr>
              <a:spcAft>
                <a:spcPts val="600"/>
              </a:spcAft>
            </a:pPr>
            <a:r>
              <a:rPr lang="en-US" sz="1000" dirty="0" smtClean="0"/>
              <a:t>Whitney, </a:t>
            </a:r>
            <a:r>
              <a:rPr lang="en-US" sz="1000" dirty="0" err="1" smtClean="0"/>
              <a:t>Trosten</a:t>
            </a:r>
            <a:r>
              <a:rPr lang="en-US" sz="1000" dirty="0" smtClean="0"/>
              <a:t>-Bloom, Rader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020" y="1600201"/>
            <a:ext cx="2155189" cy="35813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448250" y="457200"/>
            <a:ext cx="84402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Birth of Positive Psychology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48250" y="1600200"/>
            <a:ext cx="88653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400" dirty="0" smtClean="0"/>
              <a:t>Prof. Martin Seligman, President, APA, 1996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400" dirty="0" smtClean="0"/>
              <a:t>Author: </a:t>
            </a:r>
            <a:r>
              <a:rPr lang="en-US" sz="2400" i="1" dirty="0" smtClean="0"/>
              <a:t>Learned Optimism;</a:t>
            </a:r>
            <a:r>
              <a:rPr lang="en-US" sz="2400" dirty="0" smtClean="0"/>
              <a:t> </a:t>
            </a:r>
            <a:r>
              <a:rPr lang="en-US" sz="2400" i="1" dirty="0" smtClean="0"/>
              <a:t>Authentic Happiness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endParaRPr lang="en-US" sz="2800" dirty="0" smtClean="0"/>
          </a:p>
          <a:p>
            <a:pPr marL="2171700" lvl="4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800" dirty="0"/>
              <a:t>30 years of </a:t>
            </a:r>
            <a:r>
              <a:rPr lang="en-US" sz="2800" dirty="0" smtClean="0"/>
              <a:t>psychology research </a:t>
            </a:r>
          </a:p>
          <a:p>
            <a:pPr marL="2571750" lvl="5" indent="-285750">
              <a:spcBef>
                <a:spcPct val="20000"/>
              </a:spcBef>
              <a:buFont typeface="Wingdings" charset="2"/>
              <a:buChar char="Ø"/>
            </a:pPr>
            <a:r>
              <a:rPr lang="en-US" sz="2400" dirty="0"/>
              <a:t>45,000 studies on depression, illness</a:t>
            </a:r>
          </a:p>
          <a:p>
            <a:pPr marL="2571750" lvl="5" indent="-285750">
              <a:spcBef>
                <a:spcPct val="20000"/>
              </a:spcBef>
              <a:buFont typeface="Wingdings" charset="2"/>
              <a:buChar char="Ø"/>
            </a:pPr>
            <a:r>
              <a:rPr lang="en-US" sz="2400" dirty="0"/>
              <a:t>300 studies on joy, hope, happiness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8250" y="2866864"/>
            <a:ext cx="1686168" cy="18998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838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Research on Positive Emotions 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48251" y="1600200"/>
            <a:ext cx="844025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400" dirty="0" smtClean="0"/>
              <a:t>Prof. Barbara Fredrickson, UNC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Ø"/>
            </a:pPr>
            <a:r>
              <a:rPr lang="en-US" sz="2400" dirty="0" smtClean="0"/>
              <a:t>Author: </a:t>
            </a:r>
            <a:r>
              <a:rPr lang="en-US" sz="2400" i="1" dirty="0" smtClean="0">
                <a:solidFill>
                  <a:srgbClr val="900000"/>
                </a:solidFill>
              </a:rPr>
              <a:t>Positivity</a:t>
            </a:r>
          </a:p>
          <a:p>
            <a:pPr marL="342900" indent="-342900">
              <a:spcBef>
                <a:spcPct val="20000"/>
              </a:spcBef>
              <a:spcAft>
                <a:spcPts val="5400"/>
              </a:spcAft>
              <a:buFont typeface="Wingdings" charset="2"/>
              <a:buChar char="Ø"/>
            </a:pPr>
            <a:r>
              <a:rPr lang="en-US" sz="2400" i="1" dirty="0" smtClean="0">
                <a:solidFill>
                  <a:srgbClr val="000000"/>
                </a:solidFill>
              </a:rPr>
              <a:t>Broaden and Build Theory</a:t>
            </a:r>
          </a:p>
          <a:p>
            <a:pPr marL="2454275" lvl="4" indent="-609600" defTabSz="908050">
              <a:lnSpc>
                <a:spcPct val="115000"/>
              </a:lnSpc>
              <a:spcAft>
                <a:spcPts val="600"/>
              </a:spcAft>
              <a:tabLst>
                <a:tab pos="625475" algn="l"/>
              </a:tabLst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Positive Emotions:</a:t>
            </a:r>
          </a:p>
          <a:p>
            <a:pPr marL="1082675" lvl="1" indent="-609600" defTabSz="908050">
              <a:lnSpc>
                <a:spcPct val="115000"/>
              </a:lnSpc>
              <a:buFontTx/>
              <a:buAutoNum type="arabicPeriod"/>
              <a:tabLst>
                <a:tab pos="625475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Broaden Attention and Thinking</a:t>
            </a:r>
          </a:p>
          <a:p>
            <a:pPr marL="1082675" lvl="1" indent="-609600" defTabSz="908050">
              <a:lnSpc>
                <a:spcPct val="115000"/>
              </a:lnSpc>
              <a:buFontTx/>
              <a:buAutoNum type="arabicPeriod"/>
              <a:tabLst>
                <a:tab pos="625475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Undo Lingering Negative Emotional Arousal</a:t>
            </a:r>
          </a:p>
          <a:p>
            <a:pPr marL="1082675" lvl="1" indent="-609600" defTabSz="908050">
              <a:lnSpc>
                <a:spcPct val="115000"/>
              </a:lnSpc>
              <a:buFontTx/>
              <a:buAutoNum type="arabicPeriod"/>
              <a:tabLst>
                <a:tab pos="625475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Build Resilient Coping…Like Immune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8" y="107576"/>
            <a:ext cx="8879542" cy="1219473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Positive Emotions &amp; Performance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8" y="1962865"/>
            <a:ext cx="8624048" cy="3980736"/>
          </a:xfrm>
        </p:spPr>
        <p:txBody>
          <a:bodyPr>
            <a:normAutofit fontScale="92500"/>
          </a:bodyPr>
          <a:lstStyle/>
          <a:p>
            <a:pPr marL="625475" indent="-609600" defTabSz="908050">
              <a:lnSpc>
                <a:spcPct val="115000"/>
              </a:lnSpc>
              <a:buNone/>
              <a:tabLst>
                <a:tab pos="625475" algn="l"/>
              </a:tabLst>
            </a:pPr>
            <a:r>
              <a:rPr lang="en-US" b="1" dirty="0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Joy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………...play, imagination, experimentation </a:t>
            </a:r>
            <a:r>
              <a:rPr lang="en-US" dirty="0" err="1" smtClean="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b="1" dirty="0" err="1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innovation</a:t>
            </a:r>
            <a:endParaRPr lang="en-US" b="1" dirty="0" smtClean="0">
              <a:solidFill>
                <a:srgbClr val="900000"/>
              </a:solidFill>
              <a:ea typeface="ＭＳ Ｐゴシック" charset="-128"/>
              <a:cs typeface="ＭＳ Ｐゴシック" charset="-128"/>
            </a:endParaRPr>
          </a:p>
          <a:p>
            <a:pPr marL="625475" indent="-609600" defTabSz="908050">
              <a:lnSpc>
                <a:spcPct val="115000"/>
              </a:lnSpc>
              <a:buNone/>
              <a:tabLst>
                <a:tab pos="625475" algn="l"/>
              </a:tabLst>
            </a:pPr>
            <a:r>
              <a:rPr lang="en-US" b="1" dirty="0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Interest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…..involvement, investigate, explore </a:t>
            </a:r>
            <a:r>
              <a:rPr lang="en-US" dirty="0" err="1" smtClean="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b="1" dirty="0" err="1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new</a:t>
            </a:r>
            <a:r>
              <a:rPr lang="en-US" b="1" dirty="0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 knowledge</a:t>
            </a:r>
          </a:p>
          <a:p>
            <a:pPr marL="625475" indent="-609600" defTabSz="908050">
              <a:lnSpc>
                <a:spcPct val="115000"/>
              </a:lnSpc>
              <a:buNone/>
              <a:tabLst>
                <a:tab pos="625475" algn="l"/>
              </a:tabLst>
            </a:pPr>
            <a:r>
              <a:rPr lang="en-US" b="1" dirty="0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Optimism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...opportunity, confidence, persevere </a:t>
            </a:r>
            <a:r>
              <a:rPr lang="en-US" dirty="0" err="1" smtClean="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b="1" dirty="0" err="1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achievement</a:t>
            </a:r>
            <a:endParaRPr lang="en-US" b="1" dirty="0" smtClean="0">
              <a:solidFill>
                <a:srgbClr val="900000"/>
              </a:solidFill>
              <a:ea typeface="ＭＳ Ｐゴシック" charset="-128"/>
              <a:cs typeface="ＭＳ Ｐゴシック" charset="-128"/>
            </a:endParaRPr>
          </a:p>
          <a:p>
            <a:pPr marL="625475" indent="-609600" defTabSz="908050">
              <a:lnSpc>
                <a:spcPct val="115000"/>
              </a:lnSpc>
              <a:buNone/>
              <a:tabLst>
                <a:tab pos="625475" algn="l"/>
              </a:tabLst>
            </a:pPr>
            <a:r>
              <a:rPr lang="en-US" b="1" dirty="0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Contentment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…savor, integrate complex ideas </a:t>
            </a:r>
            <a:r>
              <a:rPr lang="en-US" dirty="0" err="1" smtClean="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b="1" dirty="0" err="1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deeper</a:t>
            </a:r>
            <a:r>
              <a:rPr lang="en-US" b="1" dirty="0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 insight</a:t>
            </a:r>
            <a:endParaRPr lang="en-US" b="1" dirty="0" smtClean="0">
              <a:solidFill>
                <a:srgbClr val="900000"/>
              </a:solidFill>
              <a:ea typeface="ＭＳ Ｐゴシック" charset="-128"/>
              <a:cs typeface="ＭＳ Ｐゴシック" charset="-128"/>
            </a:endParaRPr>
          </a:p>
          <a:p>
            <a:pPr marL="625475" indent="-609600" defTabSz="908050">
              <a:lnSpc>
                <a:spcPct val="115000"/>
              </a:lnSpc>
              <a:buNone/>
              <a:tabLst>
                <a:tab pos="625475" algn="l"/>
              </a:tabLst>
            </a:pPr>
            <a:r>
              <a:rPr lang="en-US" b="1" dirty="0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Love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…………….…………………connect, relate </a:t>
            </a:r>
            <a:r>
              <a:rPr lang="en-US" dirty="0" err="1" smtClean="0">
                <a:ea typeface="ＭＳ Ｐゴシック" charset="-128"/>
                <a:cs typeface="ＭＳ Ｐゴシック" charset="-128"/>
                <a:sym typeface="Wingdings" charset="2"/>
              </a:rPr>
              <a:t></a:t>
            </a:r>
            <a:r>
              <a:rPr lang="en-US" b="1" dirty="0" err="1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  <a:sym typeface="Wingdings" charset="2"/>
              </a:rPr>
              <a:t>cooperation</a:t>
            </a:r>
            <a:endParaRPr lang="en-US" b="1" dirty="0" smtClean="0">
              <a:solidFill>
                <a:srgbClr val="900000"/>
              </a:solidFill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marL="625475" indent="-609600" defTabSz="908050">
              <a:lnSpc>
                <a:spcPct val="115000"/>
              </a:lnSpc>
              <a:buNone/>
              <a:tabLst>
                <a:tab pos="625475" algn="l"/>
              </a:tabLst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1073524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“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Positivity Ratio” and Performance </a:t>
            </a:r>
            <a:endParaRPr lang="en-US" sz="32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536700"/>
            <a:ext cx="7845425" cy="45894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People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f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lourish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in the presence of positive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emotions and communication.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The Healthy Range is    4+ : 1-  ------------- 11+ : 1</a:t>
            </a:r>
            <a:r>
              <a:rPr lang="en-US" sz="2400" b="1" dirty="0" smtClean="0">
                <a:solidFill>
                  <a:srgbClr val="900000"/>
                </a:solidFill>
                <a:ea typeface="ＭＳ Ｐゴシック" charset="-128"/>
                <a:cs typeface="ＭＳ Ｐゴシック" charset="-128"/>
              </a:rPr>
              <a:t>-</a:t>
            </a:r>
          </a:p>
          <a:p>
            <a:pPr algn="ctr">
              <a:lnSpc>
                <a:spcPct val="80000"/>
              </a:lnSpc>
              <a:buNone/>
            </a:pPr>
            <a:endParaRPr lang="en-US" sz="1800" b="1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1800" dirty="0" err="1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Marcial</a:t>
            </a: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Losada</a:t>
            </a: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Chile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Successful Teams 5+:1-</a:t>
            </a:r>
          </a:p>
          <a:p>
            <a:pPr algn="ctr">
              <a:lnSpc>
                <a:spcPct val="80000"/>
              </a:lnSpc>
              <a:buNone/>
            </a:pPr>
            <a:endParaRPr lang="en-US" sz="1800" b="1" dirty="0" smtClean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John </a:t>
            </a:r>
            <a:r>
              <a:rPr lang="en-US" sz="1800" dirty="0" err="1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Gottman</a:t>
            </a: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, UC Berkley 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Long Term Successful Marriages 5+:1-</a:t>
            </a:r>
          </a:p>
          <a:p>
            <a:pPr>
              <a:lnSpc>
                <a:spcPct val="80000"/>
              </a:lnSpc>
              <a:buNone/>
            </a:pPr>
            <a:endParaRPr lang="en-US" sz="1800" b="1" dirty="0" smtClean="0">
              <a:solidFill>
                <a:srgbClr val="8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339231" cy="1362075"/>
          </a:xfrm>
        </p:spPr>
        <p:txBody>
          <a:bodyPr/>
          <a:lstStyle/>
          <a:p>
            <a:r>
              <a:rPr lang="en-US" sz="3600" dirty="0" smtClean="0"/>
              <a:t>Practice a 5+/1- Positivity Ratio.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Appreciative Leadership Practice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844801" y="660401"/>
            <a:ext cx="348041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Appreciative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20" y="1600201"/>
            <a:ext cx="6729932" cy="3532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i="1" dirty="0"/>
              <a:t>	</a:t>
            </a:r>
            <a:r>
              <a:rPr lang="en-US" i="1" dirty="0" smtClean="0"/>
              <a:t>The </a:t>
            </a:r>
            <a:r>
              <a:rPr lang="en-US" i="1" dirty="0"/>
              <a:t>relational capacity to mobilize creative potential and turn it into positive power—to set in motion positive ripples of confidence, energy, enthusiasm, and performance—to make a positive difference in the world.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8528" y="5132862"/>
            <a:ext cx="33125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Appreciative Leadership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Whitney, </a:t>
            </a:r>
            <a:r>
              <a:rPr lang="en-US" sz="1600" dirty="0" err="1" smtClean="0"/>
              <a:t>Trosten</a:t>
            </a:r>
            <a:r>
              <a:rPr lang="en-US" sz="1600" dirty="0" smtClean="0"/>
              <a:t>-Bloom, Rader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Five Strategies of </a:t>
            </a:r>
            <a:br>
              <a:rPr lang="en-US" sz="3600" dirty="0" smtClean="0"/>
            </a:br>
            <a:r>
              <a:rPr lang="en-US" sz="3600" dirty="0" smtClean="0"/>
              <a:t>Appreciative Leadership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49275" y="1600200"/>
          <a:ext cx="804227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11114" y="5708999"/>
            <a:ext cx="3380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200" b="1" i="1" dirty="0" smtClean="0"/>
          </a:p>
          <a:p>
            <a:pPr>
              <a:spcAft>
                <a:spcPts val="600"/>
              </a:spcAft>
            </a:pPr>
            <a:r>
              <a:rPr lang="en-US" sz="1200" b="1" i="1" dirty="0" smtClean="0"/>
              <a:t>Appreciative Leadership</a:t>
            </a:r>
          </a:p>
          <a:p>
            <a:pPr>
              <a:spcAft>
                <a:spcPts val="600"/>
              </a:spcAft>
            </a:pPr>
            <a:r>
              <a:rPr lang="en-US" sz="1000" dirty="0" smtClean="0"/>
              <a:t>Whitney, </a:t>
            </a:r>
            <a:r>
              <a:rPr lang="en-US" sz="1000" dirty="0" err="1" smtClean="0"/>
              <a:t>Trosten</a:t>
            </a:r>
            <a:r>
              <a:rPr lang="en-US" sz="1000" dirty="0" smtClean="0"/>
              <a:t>-Bloom, Rader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5. The Path of Integrity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Making Choices for the Good of the Whole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Starts with You – Your Own Wholeness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0" y="2222500"/>
            <a:ext cx="3619500" cy="2153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1763" y="5691807"/>
            <a:ext cx="352674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200" b="1" i="1" dirty="0" smtClean="0"/>
          </a:p>
          <a:p>
            <a:pPr>
              <a:spcAft>
                <a:spcPts val="600"/>
              </a:spcAft>
            </a:pPr>
            <a:r>
              <a:rPr lang="en-US" sz="1200" b="1" i="1" dirty="0" smtClean="0"/>
              <a:t>Appreciative Leadership</a:t>
            </a:r>
          </a:p>
          <a:p>
            <a:pPr>
              <a:spcAft>
                <a:spcPts val="600"/>
              </a:spcAft>
            </a:pPr>
            <a:r>
              <a:rPr lang="en-US" sz="1000" dirty="0" smtClean="0"/>
              <a:t>Whitney, </a:t>
            </a:r>
            <a:r>
              <a:rPr lang="en-US" sz="1000" dirty="0" err="1" smtClean="0"/>
              <a:t>Trosten</a:t>
            </a:r>
            <a:r>
              <a:rPr lang="en-US" sz="1000" dirty="0" smtClean="0"/>
              <a:t>-Bloom, Rader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339231" cy="1362075"/>
          </a:xfrm>
        </p:spPr>
        <p:txBody>
          <a:bodyPr/>
          <a:lstStyle/>
          <a:p>
            <a:r>
              <a:rPr lang="en-US" sz="3600" dirty="0" smtClean="0"/>
              <a:t>To Thy Own Strengths Be True.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Appreciative Leadership Practice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A Tale of Two Wolves</a:t>
            </a:r>
          </a:p>
        </p:txBody>
      </p:sp>
      <p:pic>
        <p:nvPicPr>
          <p:cNvPr id="46083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90005" r="-90005"/>
          <a:stretch>
            <a:fillRect/>
          </a:stretch>
        </p:blipFill>
        <p:spPr>
          <a:xfrm>
            <a:off x="2590800" y="1447800"/>
            <a:ext cx="8229600" cy="4419600"/>
          </a:xfrm>
        </p:spPr>
      </p:pic>
      <p:pic>
        <p:nvPicPr>
          <p:cNvPr id="46084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0"/>
            <a:ext cx="28194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BD55-899D-534A-93F4-CB94AB6A3770}" type="slidenum">
              <a:rPr lang="en-US"/>
              <a:pPr/>
              <a:t>32</a:t>
            </a:fld>
            <a:endParaRPr lang="en-US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7"/>
          <p:cNvSpPr>
            <a:spLocks noGrp="1"/>
          </p:cNvSpPr>
          <p:nvPr>
            <p:ph type="title"/>
          </p:nvPr>
        </p:nvSpPr>
        <p:spPr>
          <a:xfrm>
            <a:off x="264458" y="107576"/>
            <a:ext cx="8624048" cy="1336956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C00000"/>
                </a:solidFill>
                <a:ea typeface="ＭＳ Ｐゴシック" pitchFamily="26" charset="-128"/>
                <a:cs typeface="ＭＳ Ｐゴシック" pitchFamily="26" charset="-128"/>
              </a:rPr>
              <a:t>Practices for Feeding The Positive</a:t>
            </a:r>
            <a:r>
              <a:rPr lang="en-US" sz="32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/>
            </a:r>
            <a:br>
              <a:rPr lang="en-US" sz="32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24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and Leading Transformation in Complex Times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4B737-30EA-F34D-805A-0611D3D5B2B4}" type="slidenum">
              <a:rPr lang="en-US"/>
              <a:pPr/>
              <a:t>33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3302000" y="1444532"/>
            <a:ext cx="4991100" cy="4499068"/>
          </a:xfrm>
        </p:spPr>
        <p:txBody>
          <a:bodyPr>
            <a:normAutofit/>
          </a:bodyPr>
          <a:lstStyle/>
          <a:p>
            <a:pPr marL="457200" indent="-457200" eaLnBrk="1" hangingPunct="1">
              <a:buNone/>
            </a:pPr>
            <a:endParaRPr lang="en-US" dirty="0" smtClean="0">
              <a:solidFill>
                <a:srgbClr val="600000"/>
              </a:solidFill>
              <a:ea typeface="ＭＳ Ｐゴシック" pitchFamily="26" charset="-128"/>
              <a:cs typeface="ＭＳ Ｐゴシック" pitchFamily="26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Focus on Root Causes of Success. Let Weaknesses be Irrelevant.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Ask Appreciative Questions.      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Practice a 5/1 “Positivity Ratio.”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Be a “Strengths Spotter.”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ea typeface="ＭＳ Ｐゴシック" pitchFamily="26" charset="-128"/>
                <a:cs typeface="ＭＳ Ｐゴシック" pitchFamily="26" charset="-128"/>
              </a:rPr>
              <a:t>Take Care of Yourself.                   So You Can Take Care of Others.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ea typeface="ＭＳ Ｐゴシック" pitchFamily="26" charset="-128"/>
              <a:cs typeface="ＭＳ Ｐゴシック" pitchFamily="26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ea typeface="ＭＳ Ｐゴシック" pitchFamily="26" charset="-128"/>
              <a:cs typeface="ＭＳ Ｐゴシック" pitchFamily="26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ea typeface="ＭＳ Ｐゴシック" pitchFamily="26" charset="-128"/>
              <a:cs typeface="ＭＳ Ｐゴシック" pitchFamily="26" charset="-128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600000"/>
              </a:solidFill>
              <a:ea typeface="ＭＳ Ｐゴシック" pitchFamily="26" charset="-128"/>
              <a:cs typeface="ＭＳ Ｐゴシック" pitchFamily="26" charset="-128"/>
            </a:endParaRPr>
          </a:p>
          <a:p>
            <a:pPr eaLnBrk="1" hangingPunct="1"/>
            <a:endParaRPr lang="en-US" dirty="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pic>
        <p:nvPicPr>
          <p:cNvPr id="471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03400"/>
            <a:ext cx="2159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For More Information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         </a:t>
            </a:r>
          </a:p>
          <a:p>
            <a:pPr>
              <a:buNone/>
            </a:pPr>
            <a:r>
              <a:rPr lang="en-US" sz="6400" dirty="0" smtClean="0"/>
              <a:t>	 Available July, 2010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  <a:hlinkClick r:id="rId2"/>
            </a:endParaRPr>
          </a:p>
          <a:p>
            <a:pPr algn="ctr">
              <a:spcAft>
                <a:spcPts val="1800"/>
              </a:spcAft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038601" y="1600201"/>
            <a:ext cx="4552950" cy="4343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i="1" dirty="0" smtClean="0"/>
              <a:t>		</a:t>
            </a:r>
          </a:p>
          <a:p>
            <a:pPr algn="ctr">
              <a:buNone/>
            </a:pPr>
            <a:r>
              <a:rPr lang="en-US" sz="8000" b="1" i="1" dirty="0" smtClean="0">
                <a:solidFill>
                  <a:srgbClr val="C00000"/>
                </a:solidFill>
              </a:rPr>
              <a:t>The Power of Appreciative Inquiry </a:t>
            </a:r>
          </a:p>
          <a:p>
            <a:pPr algn="ctr">
              <a:buNone/>
            </a:pPr>
            <a:r>
              <a:rPr lang="en-US" sz="7200" dirty="0" smtClean="0"/>
              <a:t>Whitney &amp;  </a:t>
            </a:r>
            <a:r>
              <a:rPr lang="en-US" sz="7200" dirty="0" err="1" smtClean="0"/>
              <a:t>Trosten</a:t>
            </a:r>
            <a:r>
              <a:rPr lang="en-US" sz="7200" dirty="0" smtClean="0"/>
              <a:t>-Bloom</a:t>
            </a:r>
          </a:p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Diana Whitney</a:t>
            </a:r>
          </a:p>
          <a:p>
            <a:pPr algn="ctr">
              <a:buNone/>
            </a:pPr>
            <a:r>
              <a:rPr lang="en-US" sz="7200" dirty="0" smtClean="0"/>
              <a:t>	</a:t>
            </a:r>
            <a:r>
              <a:rPr lang="en-US" sz="7200" dirty="0" smtClean="0">
                <a:hlinkClick r:id="rId3"/>
              </a:rPr>
              <a:t>diana@positivechange.org</a:t>
            </a:r>
            <a:endParaRPr lang="en-US" sz="7200" dirty="0" smtClean="0"/>
          </a:p>
          <a:p>
            <a:pPr algn="ctr">
              <a:buNone/>
            </a:pPr>
            <a:r>
              <a:rPr lang="en-US" sz="7200" b="1" i="1" dirty="0" smtClean="0"/>
              <a:t>	</a:t>
            </a:r>
          </a:p>
          <a:p>
            <a:pPr algn="ctr">
              <a:buNone/>
            </a:pPr>
            <a:r>
              <a:rPr lang="en-US" sz="7200" dirty="0" smtClean="0"/>
              <a:t>Corporation for Positive Change</a:t>
            </a:r>
          </a:p>
          <a:p>
            <a:pPr algn="ctr">
              <a:buNone/>
            </a:pPr>
            <a:r>
              <a:rPr lang="en-US" sz="7200" dirty="0" smtClean="0"/>
              <a:t>	</a:t>
            </a:r>
            <a:r>
              <a:rPr lang="en-US" sz="7200" dirty="0" smtClean="0">
                <a:hlinkClick r:id="rId2"/>
              </a:rPr>
              <a:t>www.positivechange.org</a:t>
            </a:r>
            <a:endParaRPr lang="en-US" sz="7200" b="1" i="1" dirty="0" smtClean="0"/>
          </a:p>
          <a:p>
            <a:pPr algn="ctr">
              <a:buNone/>
            </a:pPr>
            <a:endParaRPr lang="en-US" sz="72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5538" dirty="0" smtClean="0"/>
          </a:p>
          <a:p>
            <a:pPr algn="ctr">
              <a:buNone/>
            </a:pPr>
            <a:r>
              <a:rPr lang="en-US" sz="5538" dirty="0" smtClean="0"/>
              <a:t>	</a:t>
            </a:r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800" dirty="0" smtClean="0"/>
              <a:t>	</a:t>
            </a:r>
            <a:endParaRPr lang="en-US" sz="16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Cover-Appreciative Leadershi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4935" y="2346232"/>
            <a:ext cx="1936865" cy="283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1. The Wisdom of Inquiry</a:t>
            </a:r>
            <a:endParaRPr lang="en-US" sz="4000" dirty="0"/>
          </a:p>
        </p:txBody>
      </p:sp>
      <p:sp>
        <p:nvSpPr>
          <p:cNvPr id="14" name="Text Placeholder 13"/>
          <p:cNvSpPr>
            <a:spLocks noGrp="1"/>
          </p:cNvSpPr>
          <p:nvPr>
            <p:ph idx="1"/>
          </p:nvPr>
        </p:nvSpPr>
        <p:spPr>
          <a:xfrm>
            <a:off x="549275" y="1600201"/>
            <a:ext cx="7553325" cy="3174999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F3661"/>
                </a:solidFill>
              </a:rPr>
              <a:t>Asking Positively Powerful Questions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5399" y="5629087"/>
            <a:ext cx="403860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200" b="1" i="1" dirty="0" smtClean="0"/>
          </a:p>
          <a:p>
            <a:pPr>
              <a:spcAft>
                <a:spcPts val="600"/>
              </a:spcAft>
            </a:pPr>
            <a:endParaRPr lang="en-US" sz="1200" b="1" i="1" dirty="0" smtClean="0"/>
          </a:p>
          <a:p>
            <a:pPr>
              <a:spcAft>
                <a:spcPts val="600"/>
              </a:spcAft>
            </a:pPr>
            <a:r>
              <a:rPr lang="en-US" sz="1200" b="1" i="1" dirty="0" smtClean="0"/>
              <a:t>Appreciative Leadership</a:t>
            </a:r>
          </a:p>
          <a:p>
            <a:pPr>
              <a:spcAft>
                <a:spcPts val="600"/>
              </a:spcAft>
            </a:pPr>
            <a:r>
              <a:rPr lang="en-US" sz="1000" dirty="0" smtClean="0"/>
              <a:t>Whitney, </a:t>
            </a:r>
            <a:r>
              <a:rPr lang="en-US" sz="1000" dirty="0" err="1" smtClean="0"/>
              <a:t>Trosten</a:t>
            </a:r>
            <a:r>
              <a:rPr lang="en-US" sz="1000" dirty="0" smtClean="0"/>
              <a:t>-Bloom, Rader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35100" y="4457700"/>
            <a:ext cx="6462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F3661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“Tell me about the river that connects you.”</a:t>
            </a:r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178" y="2438400"/>
            <a:ext cx="4338022" cy="2290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Case </a:t>
            </a:r>
            <a:r>
              <a:rPr lang="en-US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of BP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PROCARE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912100" cy="345281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ea typeface="ＭＳ Ｐゴシック" charset="-128"/>
                <a:cs typeface="ＭＳ Ｐゴシック" charset="-128"/>
              </a:rPr>
              <a:t>Survey Results showed 79% Customer Satisfaction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Desired </a:t>
            </a:r>
            <a:r>
              <a:rPr lang="en-US" dirty="0"/>
              <a:t>to </a:t>
            </a:r>
            <a:r>
              <a:rPr lang="en-US" dirty="0" smtClean="0"/>
              <a:t>improve</a:t>
            </a:r>
            <a:endParaRPr lang="en-US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Conducted Focus Groups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Dissatisfied Customers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Asked: What are we doing wrong?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Shared the </a:t>
            </a:r>
            <a:r>
              <a:rPr lang="en-US" dirty="0" smtClean="0"/>
              <a:t>information widely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bottom </a:t>
            </a:r>
            <a:r>
              <a:rPr lang="en-US" dirty="0" smtClean="0"/>
              <a:t>drops </a:t>
            </a:r>
            <a:r>
              <a:rPr lang="en-US" dirty="0"/>
              <a:t>out...</a:t>
            </a:r>
          </a:p>
        </p:txBody>
      </p:sp>
      <p:pic>
        <p:nvPicPr>
          <p:cNvPr id="26630" name="Picture 4" descr="sm_3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8877" y="2476781"/>
            <a:ext cx="2393723" cy="272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270000"/>
          </a:xfrm>
        </p:spPr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The Appreciative 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Alternative  </a:t>
            </a:r>
            <a:br>
              <a:rPr lang="en-US" sz="3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ea typeface="ＭＳ Ｐゴシック" charset="-128"/>
                <a:cs typeface="ＭＳ Ｐゴシック" charset="-128"/>
              </a:rPr>
              <a:t>A Root Cause of Success Analysis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5556"/>
            <a:ext cx="8229600" cy="3968044"/>
          </a:xfrm>
        </p:spPr>
        <p:txBody>
          <a:bodyPr/>
          <a:lstStyle/>
          <a:p>
            <a:pPr algn="ctr" eaLnBrk="1" hangingPunct="1">
              <a:spcAft>
                <a:spcPts val="1800"/>
              </a:spcAft>
              <a:buFontTx/>
              <a:buNone/>
            </a:pPr>
            <a:r>
              <a:rPr lang="en-US" i="1" dirty="0" smtClean="0">
                <a:ea typeface="ＭＳ Ｐゴシック" charset="-128"/>
                <a:cs typeface="ＭＳ Ｐゴシック" charset="-128"/>
              </a:rPr>
              <a:t>	Study of Outstanding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Customer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Satisfaction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Interviews </a:t>
            </a:r>
            <a:r>
              <a:rPr lang="en-US" dirty="0"/>
              <a:t>with</a:t>
            </a:r>
            <a:r>
              <a:rPr lang="en-US" dirty="0" smtClean="0"/>
              <a:t> All Customers</a:t>
            </a:r>
          </a:p>
          <a:p>
            <a:pPr lvl="2"/>
            <a:r>
              <a:rPr lang="en-US" dirty="0" smtClean="0"/>
              <a:t>What attracted you to us initially?</a:t>
            </a:r>
          </a:p>
          <a:p>
            <a:pPr lvl="2"/>
            <a:r>
              <a:rPr lang="en-US" dirty="0" smtClean="0"/>
              <a:t>Your best experience with us? </a:t>
            </a:r>
          </a:p>
          <a:p>
            <a:pPr lvl="2"/>
            <a:r>
              <a:rPr lang="en-US" dirty="0" smtClean="0"/>
              <a:t>What made it satisfying?</a:t>
            </a:r>
          </a:p>
          <a:p>
            <a:pPr lvl="1" eaLnBrk="1" hangingPunct="1"/>
            <a:r>
              <a:rPr lang="en-US" dirty="0" smtClean="0"/>
              <a:t>Generative </a:t>
            </a:r>
            <a:r>
              <a:rPr lang="en-US" dirty="0"/>
              <a:t>Benchmarking</a:t>
            </a:r>
          </a:p>
          <a:p>
            <a:pPr lvl="1" eaLnBrk="1" hangingPunct="1"/>
            <a:r>
              <a:rPr lang="en-US" dirty="0"/>
              <a:t>8 months - 95%</a:t>
            </a:r>
            <a:r>
              <a:rPr lang="en-US" dirty="0" smtClean="0"/>
              <a:t> Fully Satisfied </a:t>
            </a:r>
          </a:p>
          <a:p>
            <a:pPr lvl="1" eaLnBrk="1" hangingPunct="1"/>
            <a:r>
              <a:rPr lang="en-US" dirty="0" smtClean="0"/>
              <a:t>What did they learn?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  <p:pic>
        <p:nvPicPr>
          <p:cNvPr id="28678" name="Picture 4" descr="proca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819400"/>
            <a:ext cx="22250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	       </a:t>
            </a:r>
            <a:r>
              <a:rPr lang="en-US" sz="32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What is Appreciative Inquiry?</a:t>
            </a:r>
            <a:endParaRPr lang="en-US" sz="3200" dirty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953000"/>
          </a:xfrm>
        </p:spPr>
        <p:txBody>
          <a:bodyPr>
            <a:normAutofit/>
          </a:bodyPr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endParaRPr lang="en-US" sz="2800" b="1" i="1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buFontTx/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study of what gives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life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to human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 systems – people, teams, organizations, processes –  when they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are at our best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.</a:t>
            </a:r>
          </a:p>
          <a:p>
            <a:pPr algn="ctr" eaLnBrk="1" hangingPunct="1">
              <a:buFontTx/>
              <a:buNone/>
            </a:pPr>
            <a:endParaRPr lang="en-US" sz="2800" b="1" i="1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dirty="0" smtClean="0"/>
              <a:t>Appreciation = valuing, prizing, affirming, honoring, recognizing the best of people and situations.</a:t>
            </a:r>
          </a:p>
          <a:p>
            <a:pPr lvl="1"/>
            <a:r>
              <a:rPr lang="en-US" dirty="0" smtClean="0"/>
              <a:t>Inquiry = exploration, discovery, asking, being open to seeing new potential and possibilities.</a:t>
            </a:r>
            <a:endParaRPr lang="en-US" sz="2800" b="1" i="1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381000"/>
            <a:ext cx="1747837" cy="18238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F16-68F7-844E-BB68-FF45DC09917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26" charset="0"/>
              </a:rPr>
              <a:t>(c) Corporation for Positive Change</a:t>
            </a:r>
            <a:endParaRPr lang="en-US">
              <a:latin typeface="Arial" pitchFamily="26" charset="0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656-DD9D-BB4E-AB82-CBF4DEC44875}" type="slidenum">
              <a:rPr lang="en-US" smtClean="0">
                <a:latin typeface="Arial" pitchFamily="26" charset="0"/>
              </a:rPr>
              <a:pPr/>
              <a:t>8</a:t>
            </a:fld>
            <a:endParaRPr lang="en-US">
              <a:latin typeface="Arial" pitchFamily="26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2954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26" charset="-128"/>
                <a:cs typeface="ＭＳ Ｐゴシック" pitchFamily="26" charset="-128"/>
              </a:rPr>
              <a:t>Appreciative Inquiry</a:t>
            </a:r>
            <a:br>
              <a:rPr lang="en-US" sz="3600" smtClean="0"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3600" smtClean="0">
                <a:ea typeface="ＭＳ Ｐゴシック" pitchFamily="26" charset="-128"/>
                <a:cs typeface="ＭＳ Ｐゴシック" pitchFamily="26" charset="-128"/>
              </a:rPr>
              <a:t>An Alternative to Problem Solving</a:t>
            </a:r>
            <a:endParaRPr lang="en-US" sz="3600" dirty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ea typeface="ＭＳ Ｐゴシック" pitchFamily="26" charset="-128"/>
                <a:cs typeface="ＭＳ Ｐゴシック" pitchFamily="26" charset="-128"/>
              </a:rPr>
              <a:t>  </a:t>
            </a:r>
            <a:endParaRPr lang="en-US">
              <a:ea typeface="ＭＳ Ｐゴシック" pitchFamily="26" charset="-128"/>
              <a:cs typeface="ＭＳ Ｐゴシック" pitchFamily="26" charset="-128"/>
            </a:endParaRPr>
          </a:p>
        </p:txBody>
      </p:sp>
      <p:pic>
        <p:nvPicPr>
          <p:cNvPr id="26630" name="Picture 4" descr="MPj040033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700" y="2133601"/>
            <a:ext cx="36830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(c) Corporation for Positive Change</a:t>
            </a: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9740-4072-2844-A0BF-E65CCE0BA861}" type="slidenum">
              <a:rPr lang="en-US"/>
              <a:pPr/>
              <a:t>9</a:t>
            </a:fld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90600" y="2193904"/>
            <a:ext cx="7543800" cy="329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 typeface="Wingdings" pitchFamily="26" charset="2"/>
              <a:buChar char="w"/>
            </a:pPr>
            <a:r>
              <a:rPr lang="en-US" sz="2400" dirty="0"/>
              <a:t>Slow:  Puts attention on yesterday’s causes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6" charset="2"/>
              <a:buChar char="w"/>
            </a:pPr>
            <a:r>
              <a:rPr lang="en-US" sz="2400" dirty="0" smtClean="0"/>
              <a:t>Produces </a:t>
            </a:r>
            <a:r>
              <a:rPr lang="en-US" sz="2400" dirty="0"/>
              <a:t>“vocabularies of human deficit</a:t>
            </a:r>
            <a:r>
              <a:rPr lang="en-US" sz="2400" dirty="0" smtClean="0"/>
              <a:t>”</a:t>
            </a:r>
          </a:p>
          <a:p>
            <a:pPr>
              <a:lnSpc>
                <a:spcPct val="150000"/>
              </a:lnSpc>
              <a:buFont typeface="Wingdings" pitchFamily="26" charset="2"/>
              <a:buChar char="w"/>
            </a:pPr>
            <a:r>
              <a:rPr lang="en-US" sz="2400" dirty="0"/>
              <a:t>Downward spirals of energy and morale</a:t>
            </a:r>
            <a:r>
              <a:rPr lang="en-US" sz="2400" dirty="0" smtClean="0"/>
              <a:t> &gt; </a:t>
            </a:r>
            <a:r>
              <a:rPr lang="en-US" sz="2400" dirty="0"/>
              <a:t>fatigue</a:t>
            </a:r>
          </a:p>
          <a:p>
            <a:pPr>
              <a:lnSpc>
                <a:spcPct val="150000"/>
              </a:lnSpc>
              <a:buFont typeface="Wingdings" pitchFamily="26" charset="2"/>
              <a:buChar char="w"/>
            </a:pPr>
            <a:r>
              <a:rPr lang="en-US" sz="2400" dirty="0"/>
              <a:t>Weakened teamwork &amp; </a:t>
            </a:r>
            <a:r>
              <a:rPr lang="en-US" sz="2400" dirty="0" smtClean="0"/>
              <a:t>relationships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05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Unintended Consequences</a:t>
            </a:r>
          </a:p>
          <a:p>
            <a:pPr algn="ctr"/>
            <a:r>
              <a:rPr lang="en-US" sz="2800" dirty="0" smtClean="0"/>
              <a:t>Deficit Approaches to Change 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3264</TotalTime>
  <Words>1615</Words>
  <Application>Microsoft Office PowerPoint</Application>
  <PresentationFormat>On-screen Show (4:3)</PresentationFormat>
  <Paragraphs>362</Paragraphs>
  <Slides>34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Breeze</vt:lpstr>
      <vt:lpstr>Clip</vt:lpstr>
      <vt:lpstr>Appreciative Leadership Diana Whitney</vt:lpstr>
      <vt:lpstr>An Invitation to A Positive Revolution</vt:lpstr>
      <vt:lpstr>Five Strategies of  Appreciative Leadership</vt:lpstr>
      <vt:lpstr>1. The Wisdom of Inquiry</vt:lpstr>
      <vt:lpstr>The Case of BP PROCARE</vt:lpstr>
      <vt:lpstr>The Appreciative Alternative   A Root Cause of Success Analysis</vt:lpstr>
      <vt:lpstr>        What is Appreciative Inquiry?</vt:lpstr>
      <vt:lpstr>Appreciative Inquiry An Alternative to Problem Solving</vt:lpstr>
      <vt:lpstr>Slide 9</vt:lpstr>
      <vt:lpstr>Inquiry is the Intervention</vt:lpstr>
      <vt:lpstr>What We Study Matters It sets the agenda for dialogue, learning and change.</vt:lpstr>
      <vt:lpstr>Put your values in your questions.</vt:lpstr>
      <vt:lpstr>Social Construction Theory</vt:lpstr>
      <vt:lpstr>2.The Genius of Inclusion</vt:lpstr>
      <vt:lpstr>Inquiry Among Improbable Pairs.</vt:lpstr>
      <vt:lpstr>3. The Art of Illumination</vt:lpstr>
      <vt:lpstr> Peter Drucker</vt:lpstr>
      <vt:lpstr>Strengths</vt:lpstr>
      <vt:lpstr>Excellent Performers</vt:lpstr>
      <vt:lpstr>Be a Strengths Spotter.</vt:lpstr>
      <vt:lpstr>Strengths Spotting Inquiry </vt:lpstr>
      <vt:lpstr>Strengths Spotting – Try it Now</vt:lpstr>
      <vt:lpstr>4. The Courage of Inspiration</vt:lpstr>
      <vt:lpstr>Slide 24</vt:lpstr>
      <vt:lpstr>Slide 25</vt:lpstr>
      <vt:lpstr>  Positive Emotions &amp; Performance</vt:lpstr>
      <vt:lpstr>   “Positivity Ratio” and Performance </vt:lpstr>
      <vt:lpstr>Practice a 5+/1- Positivity Ratio.</vt:lpstr>
      <vt:lpstr>Appreciative Leadership </vt:lpstr>
      <vt:lpstr>5. The Path of Integrity</vt:lpstr>
      <vt:lpstr>To Thy Own Strengths Be True. </vt:lpstr>
      <vt:lpstr>A Tale of Two Wolves</vt:lpstr>
      <vt:lpstr>Practices for Feeding The Positive and Leading Transformation in Complex Times</vt:lpstr>
      <vt:lpstr>For More Information</vt:lpstr>
    </vt:vector>
  </TitlesOfParts>
  <Company>Corporation for Positive Change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Wisdom of Positive Performance</dc:title>
  <dc:creator>Diana  Whitney</dc:creator>
  <cp:lastModifiedBy>mgelwicks</cp:lastModifiedBy>
  <cp:revision>90</cp:revision>
  <dcterms:created xsi:type="dcterms:W3CDTF">2010-04-30T09:45:56Z</dcterms:created>
  <dcterms:modified xsi:type="dcterms:W3CDTF">2010-05-03T17:10:31Z</dcterms:modified>
</cp:coreProperties>
</file>